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299" r:id="rId3"/>
    <p:sldId id="306" r:id="rId4"/>
    <p:sldId id="314" r:id="rId5"/>
    <p:sldId id="307" r:id="rId6"/>
    <p:sldId id="284" r:id="rId7"/>
    <p:sldId id="300" r:id="rId8"/>
    <p:sldId id="302" r:id="rId9"/>
    <p:sldId id="313" r:id="rId10"/>
    <p:sldId id="303" r:id="rId11"/>
    <p:sldId id="304" r:id="rId12"/>
    <p:sldId id="305" r:id="rId13"/>
    <p:sldId id="282" r:id="rId14"/>
    <p:sldId id="309" r:id="rId15"/>
    <p:sldId id="293" r:id="rId16"/>
    <p:sldId id="315" r:id="rId17"/>
    <p:sldId id="273" r:id="rId18"/>
    <p:sldId id="285" r:id="rId19"/>
    <p:sldId id="310"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p:restoredTop sz="94671"/>
  </p:normalViewPr>
  <p:slideViewPr>
    <p:cSldViewPr>
      <p:cViewPr varScale="1">
        <p:scale>
          <a:sx n="106" d="100"/>
          <a:sy n="106" d="100"/>
        </p:scale>
        <p:origin x="177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ruch\Desktop\Seth\San%20Mate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rgbClr val="00B050"/>
                </a:solidFill>
              </a:rPr>
              <a:t>CAP Program Options</a:t>
            </a:r>
            <a:endParaRPr lang="en-US" sz="1800" b="1" dirty="0">
              <a:solidFill>
                <a:srgbClr val="00B050"/>
              </a:solidFill>
            </a:endParaRPr>
          </a:p>
        </c:rich>
      </c:tx>
      <c:layout>
        <c:manualLayout>
          <c:xMode val="edge"/>
          <c:yMode val="edge"/>
          <c:x val="0.42228571428571404"/>
          <c:y val="5.24589463907786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Sheet1!$F$1</c:f>
              <c:strCache>
                <c:ptCount val="1"/>
                <c:pt idx="0">
                  <c:v> </c:v>
                </c:pt>
              </c:strCache>
            </c:strRef>
          </c:tx>
          <c:spPr>
            <a:solidFill>
              <a:schemeClr val="accent1"/>
            </a:solidFill>
            <a:ln>
              <a:noFill/>
            </a:ln>
            <a:effectLst/>
            <a:sp3d/>
          </c:spPr>
          <c:invertIfNegative val="0"/>
          <c:cat>
            <c:strRef>
              <c:f>Sheet1!$E$2:$E$8</c:f>
              <c:strCache>
                <c:ptCount val="7"/>
                <c:pt idx="0">
                  <c:v>CCE</c:v>
                </c:pt>
                <c:pt idx="1">
                  <c:v>Other RE</c:v>
                </c:pt>
                <c:pt idx="2">
                  <c:v>Energy Efficiency</c:v>
                </c:pt>
                <c:pt idx="3">
                  <c:v>Alternative Fuels</c:v>
                </c:pt>
                <c:pt idx="4">
                  <c:v>Alternative Transport</c:v>
                </c:pt>
                <c:pt idx="5">
                  <c:v>Composting</c:v>
                </c:pt>
                <c:pt idx="6">
                  <c:v>Other   </c:v>
                </c:pt>
              </c:strCache>
            </c:strRef>
          </c:cat>
          <c:val>
            <c:numRef>
              <c:f>Sheet1!$F$2:$F$8</c:f>
              <c:numCache>
                <c:formatCode>_(* #,##0_);_(* \(#,##0\);_(* "-"??_);_(@_)</c:formatCode>
                <c:ptCount val="7"/>
                <c:pt idx="0">
                  <c:v>23720</c:v>
                </c:pt>
                <c:pt idx="1">
                  <c:v>5300</c:v>
                </c:pt>
                <c:pt idx="2">
                  <c:v>7090</c:v>
                </c:pt>
                <c:pt idx="3">
                  <c:v>6150</c:v>
                </c:pt>
                <c:pt idx="4">
                  <c:v>5920</c:v>
                </c:pt>
                <c:pt idx="5">
                  <c:v>8940</c:v>
                </c:pt>
                <c:pt idx="6">
                  <c:v>90</c:v>
                </c:pt>
              </c:numCache>
            </c:numRef>
          </c:val>
        </c:ser>
        <c:dLbls>
          <c:showLegendKey val="0"/>
          <c:showVal val="0"/>
          <c:showCatName val="0"/>
          <c:showSerName val="0"/>
          <c:showPercent val="0"/>
          <c:showBubbleSize val="0"/>
        </c:dLbls>
        <c:gapWidth val="150"/>
        <c:shape val="box"/>
        <c:axId val="195322312"/>
        <c:axId val="196553064"/>
        <c:axId val="0"/>
      </c:bar3DChart>
      <c:catAx>
        <c:axId val="195322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53064"/>
        <c:crosses val="autoZero"/>
        <c:auto val="1"/>
        <c:lblAlgn val="ctr"/>
        <c:lblOffset val="100"/>
        <c:noMultiLvlLbl val="0"/>
      </c:catAx>
      <c:valAx>
        <c:axId val="19655306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2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77CA5-0095-6D4C-BCB3-F30127390420}" type="datetimeFigureOut">
              <a:rPr lang="en-US" smtClean="0"/>
              <a:pPr/>
              <a:t>4/13/2016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A5176-7D9D-3041-A354-5EAF6B97FC53}" type="slidenum">
              <a:rPr lang="en-US" smtClean="0"/>
              <a:pPr/>
              <a:t>‹#›</a:t>
            </a:fld>
            <a:endParaRPr lang="en-US"/>
          </a:p>
        </p:txBody>
      </p:sp>
    </p:spTree>
    <p:extLst>
      <p:ext uri="{BB962C8B-B14F-4D97-AF65-F5344CB8AC3E}">
        <p14:creationId xmlns:p14="http://schemas.microsoft.com/office/powerpoint/2010/main" val="8260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593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50726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09825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9038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404712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25889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173543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8155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201757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7081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196965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CBE3F-C5A9-426B-9DBF-9211644FF2CA}" type="datetimeFigureOut">
              <a:rPr lang="en-US" smtClean="0"/>
              <a:pPr/>
              <a:t>4/13/2016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5166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sbierzychudek/Desktop/Alameda_CCA/AC_flag_logo_color_small.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file://localhost/Users/sbierzychudek/Desktop/Alameda_CCA/EBCE_final%20logo.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localhost/Users/sbierzychudek/Desktop/LEAN_2013/site_redesign/images/LEAN_website_images/150968082_47.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file://localhost/Users/sbierzychudek/Desktop/Alameda_CCA/EBCE_final%20logo.png"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p:cNvSpPr>
          <p:nvPr/>
        </p:nvSpPr>
        <p:spPr bwMode="auto">
          <a:xfrm>
            <a:off x="2743200" y="1090796"/>
            <a:ext cx="6019800" cy="3200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r>
              <a:rPr lang="en-US" sz="4000" b="1" dirty="0" smtClean="0">
                <a:solidFill>
                  <a:srgbClr val="2161B6"/>
                </a:solidFill>
                <a:latin typeface="+mj-lt"/>
                <a:ea typeface="MS PGothic" pitchFamily="34" charset="-128"/>
                <a:sym typeface="Lucida Grande" charset="0"/>
              </a:rPr>
              <a:t>Community </a:t>
            </a:r>
            <a:r>
              <a:rPr lang="en-US" sz="4000" b="1" dirty="0">
                <a:solidFill>
                  <a:srgbClr val="2161B6"/>
                </a:solidFill>
                <a:latin typeface="+mj-lt"/>
                <a:ea typeface="MS PGothic" pitchFamily="34" charset="-128"/>
                <a:sym typeface="Lucida Grande" charset="0"/>
              </a:rPr>
              <a:t>C</a:t>
            </a:r>
            <a:r>
              <a:rPr lang="en-US" sz="4000" b="1" dirty="0" smtClean="0">
                <a:solidFill>
                  <a:srgbClr val="2161B6"/>
                </a:solidFill>
                <a:latin typeface="+mj-lt"/>
                <a:ea typeface="MS PGothic" pitchFamily="34" charset="-128"/>
                <a:sym typeface="Lucida Grande" charset="0"/>
              </a:rPr>
              <a:t>hoice Energy for Alameda County</a:t>
            </a:r>
          </a:p>
          <a:p>
            <a:pPr marL="39688"/>
            <a:endParaRPr lang="en-US" sz="1400" b="1" dirty="0" smtClean="0">
              <a:solidFill>
                <a:srgbClr val="2161B6"/>
              </a:solidFill>
              <a:latin typeface="+mj-lt"/>
              <a:ea typeface="MS PGothic" pitchFamily="34" charset="-128"/>
              <a:sym typeface="Lucida Grande" charset="0"/>
            </a:endParaRPr>
          </a:p>
          <a:p>
            <a:pPr marL="39688"/>
            <a:r>
              <a:rPr lang="en-US" sz="2400" b="1" i="1" dirty="0" smtClean="0">
                <a:solidFill>
                  <a:srgbClr val="2161B6"/>
                </a:solidFill>
                <a:latin typeface="+mj-lt"/>
                <a:ea typeface="MS PGothic" pitchFamily="34" charset="-128"/>
                <a:sym typeface="Lucida Grande" charset="0"/>
              </a:rPr>
              <a:t>Status Update</a:t>
            </a:r>
          </a:p>
          <a:p>
            <a:pPr marL="39688"/>
            <a:endParaRPr lang="en-US" sz="1200" b="1" dirty="0">
              <a:latin typeface="+mj-lt"/>
              <a:ea typeface="MS PGothic" pitchFamily="34" charset="-128"/>
              <a:sym typeface="Lucida Grande" charset="0"/>
            </a:endParaRPr>
          </a:p>
          <a:p>
            <a:pPr marL="39688" algn="ctr"/>
            <a:endParaRPr lang="en-US" sz="2400" dirty="0" smtClean="0">
              <a:latin typeface="+mj-lt"/>
              <a:ea typeface="MS PGothic" pitchFamily="34" charset="-128"/>
              <a:sym typeface="Lucida Grande" charset="0"/>
            </a:endParaRPr>
          </a:p>
          <a:p>
            <a:pPr marL="39688" algn="ctr"/>
            <a:endParaRPr lang="en-US" sz="2000" dirty="0">
              <a:latin typeface="Lucida Grande" charset="0"/>
              <a:ea typeface="MS PGothic" pitchFamily="34" charset="-128"/>
              <a:sym typeface="Lucida Grande" charset="0"/>
            </a:endParaRPr>
          </a:p>
        </p:txBody>
      </p:sp>
      <p:pic>
        <p:nvPicPr>
          <p:cNvPr id="11" name="AC_flag_logo_color_small.jpg" descr="/Users/sbierzychudek/Desktop/Alameda_CCA/AC_flag_logo_color_small.jp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85800" y="838200"/>
            <a:ext cx="1608190" cy="2438400"/>
          </a:xfrm>
          <a:prstGeom prst="rect">
            <a:avLst/>
          </a:prstGeom>
        </p:spPr>
      </p:pic>
      <p:sp>
        <p:nvSpPr>
          <p:cNvPr id="12" name="Rectangle 11"/>
          <p:cNvSpPr/>
          <p:nvPr/>
        </p:nvSpPr>
        <p:spPr>
          <a:xfrm>
            <a:off x="0" y="6400800"/>
            <a:ext cx="9144000" cy="457200"/>
          </a:xfrm>
          <a:prstGeom prst="rect">
            <a:avLst/>
          </a:prstGeom>
          <a:solidFill>
            <a:srgbClr val="2161B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6096000"/>
            <a:ext cx="9144000" cy="152400"/>
          </a:xfrm>
          <a:prstGeom prst="rect">
            <a:avLst/>
          </a:prstGeom>
          <a:solidFill>
            <a:srgbClr val="DBA3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EBCE_final logo.png" descr="/Users/sbierzychudek/Desktop/Alameda_CCA/EBCE_final logo.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2708868" y="4419600"/>
            <a:ext cx="3810000" cy="1316956"/>
          </a:xfrm>
          <a:prstGeom prst="rect">
            <a:avLst/>
          </a:prstGeom>
        </p:spPr>
      </p:pic>
      <p:sp>
        <p:nvSpPr>
          <p:cNvPr id="4" name="TextBox 3"/>
          <p:cNvSpPr txBox="1"/>
          <p:nvPr/>
        </p:nvSpPr>
        <p:spPr>
          <a:xfrm>
            <a:off x="2702242" y="3200400"/>
            <a:ext cx="4495800" cy="830997"/>
          </a:xfrm>
          <a:prstGeom prst="rect">
            <a:avLst/>
          </a:prstGeom>
          <a:noFill/>
        </p:spPr>
        <p:txBody>
          <a:bodyPr wrap="square" rtlCol="0">
            <a:spAutoFit/>
          </a:bodyPr>
          <a:lstStyle/>
          <a:p>
            <a:pPr algn="ctr"/>
            <a:r>
              <a:rPr lang="en-US" sz="2400" b="1" dirty="0" smtClean="0">
                <a:solidFill>
                  <a:schemeClr val="tx2"/>
                </a:solidFill>
              </a:rPr>
              <a:t>City of Newark</a:t>
            </a:r>
          </a:p>
          <a:p>
            <a:pPr algn="ctr"/>
            <a:r>
              <a:rPr lang="en-US" sz="2400" b="1" dirty="0" smtClean="0">
                <a:solidFill>
                  <a:schemeClr val="tx2"/>
                </a:solidFill>
              </a:rPr>
              <a:t>Thursday</a:t>
            </a:r>
            <a:r>
              <a:rPr lang="en-US" sz="2400" b="1" smtClean="0">
                <a:solidFill>
                  <a:schemeClr val="tx2"/>
                </a:solidFill>
              </a:rPr>
              <a:t>, April 14, </a:t>
            </a:r>
            <a:r>
              <a:rPr lang="en-US" sz="2400" b="1" dirty="0" smtClean="0">
                <a:solidFill>
                  <a:schemeClr val="tx2"/>
                </a:solidFill>
              </a:rPr>
              <a:t>2016</a:t>
            </a:r>
            <a:endParaRPr lang="en-US" sz="2400" b="1" dirty="0">
              <a:solidFill>
                <a:schemeClr val="tx2"/>
              </a:solidFill>
            </a:endParaRPr>
          </a:p>
        </p:txBody>
      </p:sp>
    </p:spTree>
    <p:extLst>
      <p:ext uri="{BB962C8B-B14F-4D97-AF65-F5344CB8AC3E}">
        <p14:creationId xmlns:p14="http://schemas.microsoft.com/office/powerpoint/2010/main" val="38950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8" name="Rectangle 7"/>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296333" y="-8996"/>
            <a:ext cx="8839200" cy="1143000"/>
          </a:xfrm>
        </p:spPr>
        <p:txBody>
          <a:bodyPr>
            <a:normAutofit/>
          </a:bodyPr>
          <a:lstStyle/>
          <a:p>
            <a:pPr algn="l"/>
            <a:r>
              <a:rPr lang="en-US" sz="3200" dirty="0" smtClean="0">
                <a:solidFill>
                  <a:srgbClr val="0070C0"/>
                </a:solidFill>
                <a:cs typeface="Gotham Book" pitchFamily="50" charset="0"/>
              </a:rPr>
              <a:t>Sample Energy Bill – MCE</a:t>
            </a:r>
            <a:endParaRPr lang="en-US" sz="3200" dirty="0">
              <a:solidFill>
                <a:srgbClr val="0070C0"/>
              </a:solidFill>
              <a:effectLst/>
              <a:cs typeface="Gotham Book" pitchFamily="50" charset="0"/>
            </a:endParaRPr>
          </a:p>
        </p:txBody>
      </p:sp>
      <p:sp>
        <p:nvSpPr>
          <p:cNvPr id="10" name="Slide Number Placeholder 3"/>
          <p:cNvSpPr>
            <a:spLocks noGrp="1"/>
          </p:cNvSpPr>
          <p:nvPr>
            <p:ph type="sldNum" sz="quarter" idx="4294967295"/>
          </p:nvPr>
        </p:nvSpPr>
        <p:spPr>
          <a:xfrm>
            <a:off x="6781800" y="6356350"/>
            <a:ext cx="2133600" cy="365125"/>
          </a:xfrm>
          <a:prstGeom prst="rect">
            <a:avLst/>
          </a:prstGeom>
        </p:spPr>
        <p:txBody>
          <a:bodyPr/>
          <a:lstStyle/>
          <a:p>
            <a:fld id="{ECB1EF96-2DBD-466D-8355-3C290799D8D0}" type="slidenum">
              <a:rPr lang="en-US" smtClean="0">
                <a:solidFill>
                  <a:prstClr val="black">
                    <a:tint val="75000"/>
                  </a:prstClr>
                </a:solidFill>
                <a:latin typeface="Century Gothic" panose="020B0502020202020204" pitchFamily="34" charset="0"/>
              </a:rPr>
              <a:pPr/>
              <a:t>10</a:t>
            </a:fld>
            <a:endParaRPr lang="en-US" dirty="0" smtClean="0">
              <a:solidFill>
                <a:prstClr val="black">
                  <a:tint val="75000"/>
                </a:prstClr>
              </a:solidFill>
              <a:latin typeface="Century Gothic" panose="020B0502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77" y="1278195"/>
            <a:ext cx="5723966" cy="5015416"/>
          </a:xfrm>
          <a:prstGeom prst="rect">
            <a:avLst/>
          </a:prstGeom>
          <a:ln>
            <a:solidFill>
              <a:schemeClr val="tx1"/>
            </a:solidFill>
          </a:ln>
        </p:spPr>
      </p:pic>
      <p:sp>
        <p:nvSpPr>
          <p:cNvPr id="12" name="TextBox 11"/>
          <p:cNvSpPr txBox="1"/>
          <p:nvPr/>
        </p:nvSpPr>
        <p:spPr>
          <a:xfrm>
            <a:off x="533400" y="3962400"/>
            <a:ext cx="2286000" cy="369332"/>
          </a:xfrm>
          <a:prstGeom prst="rect">
            <a:avLst/>
          </a:prstGeom>
          <a:noFill/>
        </p:spPr>
        <p:txBody>
          <a:bodyPr wrap="square" rtlCol="0">
            <a:spAutoFit/>
          </a:bodyPr>
          <a:lstStyle/>
          <a:p>
            <a:r>
              <a:rPr lang="en-US" b="1" dirty="0" smtClean="0">
                <a:solidFill>
                  <a:srgbClr val="00927E"/>
                </a:solidFill>
                <a:latin typeface="Century Gothic" panose="020B0502020202020204" pitchFamily="34" charset="0"/>
              </a:rPr>
              <a:t>Page 1</a:t>
            </a:r>
            <a:endParaRPr lang="en-US" b="1" dirty="0">
              <a:solidFill>
                <a:srgbClr val="00927E"/>
              </a:solidFill>
              <a:latin typeface="Century Gothic" panose="020B0502020202020204" pitchFamily="34" charset="0"/>
            </a:endParaRPr>
          </a:p>
        </p:txBody>
      </p:sp>
      <p:grpSp>
        <p:nvGrpSpPr>
          <p:cNvPr id="13" name="Group 12"/>
          <p:cNvGrpSpPr/>
          <p:nvPr/>
        </p:nvGrpSpPr>
        <p:grpSpPr>
          <a:xfrm>
            <a:off x="2590800" y="3398904"/>
            <a:ext cx="6248400" cy="3279028"/>
            <a:chOff x="2743200" y="3352800"/>
            <a:chExt cx="6248400" cy="3279028"/>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4296" t="2214" r="3365" b="55725"/>
            <a:stretch/>
          </p:blipFill>
          <p:spPr>
            <a:xfrm>
              <a:off x="2743200" y="3352800"/>
              <a:ext cx="5876365" cy="3279028"/>
            </a:xfrm>
            <a:prstGeom prst="rect">
              <a:avLst/>
            </a:prstGeom>
            <a:ln>
              <a:solidFill>
                <a:schemeClr val="tx1"/>
              </a:solidFill>
            </a:ln>
          </p:spPr>
        </p:pic>
        <p:sp>
          <p:nvSpPr>
            <p:cNvPr id="15" name="TextBox 14"/>
            <p:cNvSpPr txBox="1"/>
            <p:nvPr/>
          </p:nvSpPr>
          <p:spPr>
            <a:xfrm>
              <a:off x="6705600" y="6056548"/>
              <a:ext cx="2286000" cy="369332"/>
            </a:xfrm>
            <a:prstGeom prst="rect">
              <a:avLst/>
            </a:prstGeom>
            <a:noFill/>
          </p:spPr>
          <p:txBody>
            <a:bodyPr wrap="square" rtlCol="0">
              <a:spAutoFit/>
            </a:bodyPr>
            <a:lstStyle/>
            <a:p>
              <a:r>
                <a:rPr lang="en-US" b="1" dirty="0" smtClean="0">
                  <a:solidFill>
                    <a:srgbClr val="00927E"/>
                  </a:solidFill>
                  <a:latin typeface="Century Gothic" panose="020B0502020202020204" pitchFamily="34" charset="0"/>
                </a:rPr>
                <a:t>Page 2</a:t>
              </a:r>
              <a:endParaRPr lang="en-US" b="1" dirty="0">
                <a:solidFill>
                  <a:srgbClr val="00927E"/>
                </a:solidFill>
                <a:latin typeface="Century Gothic" panose="020B0502020202020204" pitchFamily="34" charset="0"/>
              </a:endParaRPr>
            </a:p>
          </p:txBody>
        </p:sp>
      </p:grpSp>
    </p:spTree>
    <p:extLst>
      <p:ext uri="{BB962C8B-B14F-4D97-AF65-F5344CB8AC3E}">
        <p14:creationId xmlns:p14="http://schemas.microsoft.com/office/powerpoint/2010/main" val="367611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5"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6" name="Rectangle 5"/>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5" descr="contracost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68964"/>
            <a:ext cx="3124200" cy="8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descr="Image result for contra costa county"/>
          <p:cNvPicPr>
            <a:picLocks noChangeAspect="1" noChangeArrowheads="1"/>
          </p:cNvPicPr>
          <p:nvPr/>
        </p:nvPicPr>
        <p:blipFill>
          <a:blip r:embed="rId5" cstate="print">
            <a:extLst>
              <a:ext uri="{28A0092B-C50C-407E-A947-70E740481C1C}">
                <a14:useLocalDpi xmlns:a14="http://schemas.microsoft.com/office/drawing/2010/main" val="0"/>
              </a:ext>
            </a:extLst>
          </a:blip>
          <a:srcRect r="10266"/>
          <a:stretch>
            <a:fillRect/>
          </a:stretch>
        </p:blipFill>
        <p:spPr bwMode="auto">
          <a:xfrm>
            <a:off x="3124200" y="5968964"/>
            <a:ext cx="2971800" cy="8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12" descr="Image result for contra costa count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98" r="22316"/>
          <a:stretch/>
        </p:blipFill>
        <p:spPr bwMode="auto">
          <a:xfrm>
            <a:off x="6096000" y="5968964"/>
            <a:ext cx="3048000" cy="8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 name="TextBox 13"/>
          <p:cNvSpPr txBox="1"/>
          <p:nvPr/>
        </p:nvSpPr>
        <p:spPr>
          <a:xfrm>
            <a:off x="228600" y="165013"/>
            <a:ext cx="6324600" cy="861774"/>
          </a:xfrm>
          <a:prstGeom prst="rect">
            <a:avLst/>
          </a:prstGeom>
          <a:noFill/>
        </p:spPr>
        <p:txBody>
          <a:bodyPr wrap="square" rtlCol="0">
            <a:spAutoFit/>
          </a:bodyPr>
          <a:lstStyle/>
          <a:p>
            <a:r>
              <a:rPr lang="en-US" sz="3200" dirty="0" smtClean="0">
                <a:solidFill>
                  <a:srgbClr val="0070C0"/>
                </a:solidFill>
              </a:rPr>
              <a:t>CCE &amp; Local Climate Action Plans</a:t>
            </a:r>
            <a:r>
              <a:rPr lang="en-US" sz="7200" b="1" dirty="0" smtClean="0">
                <a:solidFill>
                  <a:schemeClr val="accent5">
                    <a:lumMod val="75000"/>
                  </a:schemeClr>
                </a:solidFill>
              </a:rPr>
              <a:t/>
            </a:r>
            <a:br>
              <a:rPr lang="en-US" sz="7200" b="1" dirty="0" smtClean="0">
                <a:solidFill>
                  <a:schemeClr val="accent5">
                    <a:lumMod val="75000"/>
                  </a:schemeClr>
                </a:solidFill>
              </a:rPr>
            </a:br>
            <a:r>
              <a:rPr lang="en-US" i="1" dirty="0" smtClean="0">
                <a:solidFill>
                  <a:schemeClr val="accent3">
                    <a:lumMod val="50000"/>
                  </a:schemeClr>
                </a:solidFill>
              </a:rPr>
              <a:t>Excerpt from City of  San Mateo Climate Action Plan</a:t>
            </a:r>
            <a:endParaRPr lang="en-US" dirty="0">
              <a:solidFill>
                <a:schemeClr val="accent3">
                  <a:lumMod val="50000"/>
                </a:schemeClr>
              </a:solidFill>
              <a:latin typeface="+mj-lt"/>
            </a:endParaRPr>
          </a:p>
        </p:txBody>
      </p:sp>
      <p:sp>
        <p:nvSpPr>
          <p:cNvPr id="15" name="TextBox 14"/>
          <p:cNvSpPr txBox="1"/>
          <p:nvPr/>
        </p:nvSpPr>
        <p:spPr>
          <a:xfrm>
            <a:off x="457200" y="1752600"/>
            <a:ext cx="6934200" cy="369332"/>
          </a:xfrm>
          <a:prstGeom prst="rect">
            <a:avLst/>
          </a:prstGeom>
          <a:noFill/>
        </p:spPr>
        <p:txBody>
          <a:bodyPr wrap="square" rtlCol="0">
            <a:spAutoFit/>
          </a:bodyPr>
          <a:lstStyle/>
          <a:p>
            <a:r>
              <a:rPr lang="en-US" dirty="0" smtClean="0">
                <a:solidFill>
                  <a:schemeClr val="tx1">
                    <a:lumMod val="65000"/>
                    <a:lumOff val="35000"/>
                  </a:schemeClr>
                </a:solidFill>
              </a:rPr>
              <a:t> </a:t>
            </a:r>
            <a:endParaRPr lang="en-US" dirty="0">
              <a:solidFill>
                <a:schemeClr val="tx1">
                  <a:lumMod val="65000"/>
                  <a:lumOff val="35000"/>
                </a:schemeClr>
              </a:solidFill>
            </a:endParaRPr>
          </a:p>
        </p:txBody>
      </p:sp>
      <p:sp>
        <p:nvSpPr>
          <p:cNvPr id="16" name="TextBox 15"/>
          <p:cNvSpPr txBox="1"/>
          <p:nvPr/>
        </p:nvSpPr>
        <p:spPr>
          <a:xfrm>
            <a:off x="6346031" y="2785115"/>
            <a:ext cx="2362200" cy="1077218"/>
          </a:xfrm>
          <a:prstGeom prst="rect">
            <a:avLst/>
          </a:prstGeom>
          <a:noFill/>
        </p:spPr>
        <p:txBody>
          <a:bodyPr wrap="square" rtlCol="0">
            <a:spAutoFit/>
          </a:bodyPr>
          <a:lstStyle/>
          <a:p>
            <a:r>
              <a:rPr lang="en-US" sz="1600" b="1" i="1" dirty="0" smtClean="0"/>
              <a:t>Note that </a:t>
            </a:r>
            <a:r>
              <a:rPr lang="en-US" sz="1600" b="1" i="1" smtClean="0"/>
              <a:t>CCE programs </a:t>
            </a:r>
            <a:r>
              <a:rPr lang="en-US" sz="1600" b="1" i="1" dirty="0" smtClean="0"/>
              <a:t>do not impose additional costs to property owners/developers </a:t>
            </a:r>
            <a:endParaRPr lang="en-US" sz="1600" b="1" i="1" dirty="0"/>
          </a:p>
        </p:txBody>
      </p:sp>
      <p:graphicFrame>
        <p:nvGraphicFramePr>
          <p:cNvPr id="17" name="Chart 16"/>
          <p:cNvGraphicFramePr>
            <a:graphicFrameLocks/>
          </p:cNvGraphicFramePr>
          <p:nvPr>
            <p:extLst>
              <p:ext uri="{D42A27DB-BD31-4B8C-83A1-F6EECF244321}">
                <p14:modId xmlns:p14="http://schemas.microsoft.com/office/powerpoint/2010/main" val="2179641462"/>
              </p:ext>
            </p:extLst>
          </p:nvPr>
        </p:nvGraphicFramePr>
        <p:xfrm>
          <a:off x="228600" y="1543847"/>
          <a:ext cx="8127458" cy="4124849"/>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2743200" y="5668695"/>
            <a:ext cx="4114800" cy="208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T</a:t>
            </a:r>
            <a:r>
              <a:rPr lang="en-US" sz="1400" dirty="0" err="1">
                <a:solidFill>
                  <a:schemeClr val="tx1"/>
                </a:solidFill>
              </a:rPr>
              <a:t>T</a:t>
            </a:r>
            <a:r>
              <a:rPr lang="en-US" sz="1400" dirty="0" err="1" smtClean="0">
                <a:solidFill>
                  <a:schemeClr val="tx1"/>
                </a:solidFill>
              </a:rPr>
              <a:t>ons</a:t>
            </a:r>
            <a:r>
              <a:rPr lang="en-US" sz="1400" dirty="0" smtClean="0">
                <a:solidFill>
                  <a:schemeClr val="tx1"/>
                </a:solidFill>
              </a:rPr>
              <a:t> of CO2 reduced through 2020</a:t>
            </a:r>
            <a:endParaRPr lang="en-US" sz="1400" dirty="0"/>
          </a:p>
        </p:txBody>
      </p:sp>
    </p:spTree>
    <p:extLst>
      <p:ext uri="{BB962C8B-B14F-4D97-AF65-F5344CB8AC3E}">
        <p14:creationId xmlns:p14="http://schemas.microsoft.com/office/powerpoint/2010/main" val="154757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5"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6" name="Rectangle 5"/>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8"/>
          <p:cNvSpPr txBox="1">
            <a:spLocks noChangeArrowheads="1"/>
          </p:cNvSpPr>
          <p:nvPr/>
        </p:nvSpPr>
        <p:spPr>
          <a:xfrm>
            <a:off x="304800" y="58007"/>
            <a:ext cx="679669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70C0"/>
                </a:solidFill>
              </a:rPr>
              <a:t>What are the Risks… </a:t>
            </a:r>
            <a:br>
              <a:rPr lang="en-US" sz="3200" dirty="0" smtClean="0">
                <a:solidFill>
                  <a:srgbClr val="0070C0"/>
                </a:solidFill>
              </a:rPr>
            </a:br>
            <a:r>
              <a:rPr lang="en-US" sz="2400" i="1" dirty="0" smtClean="0"/>
              <a:t>And how are they mitigated</a:t>
            </a:r>
            <a:r>
              <a:rPr lang="en-US" sz="2800" i="1" dirty="0" smtClean="0"/>
              <a:t>? </a:t>
            </a:r>
          </a:p>
        </p:txBody>
      </p:sp>
      <p:sp>
        <p:nvSpPr>
          <p:cNvPr id="10" name="Rectangle 9"/>
          <p:cNvSpPr/>
          <p:nvPr/>
        </p:nvSpPr>
        <p:spPr>
          <a:xfrm>
            <a:off x="2209800" y="1600200"/>
            <a:ext cx="6781800" cy="6035498"/>
          </a:xfrm>
          <a:prstGeom prst="rect">
            <a:avLst/>
          </a:prstGeom>
        </p:spPr>
        <p:txBody>
          <a:bodyPr wrap="square">
            <a:spAutoFit/>
          </a:bodyPr>
          <a:lstStyle/>
          <a:p>
            <a:pPr>
              <a:lnSpc>
                <a:spcPct val="90000"/>
              </a:lnSpc>
            </a:pPr>
            <a:endParaRPr lang="en-US" sz="1200" b="1" dirty="0">
              <a:solidFill>
                <a:schemeClr val="accent5">
                  <a:lumMod val="75000"/>
                </a:schemeClr>
              </a:solidFill>
            </a:endParaRPr>
          </a:p>
          <a:p>
            <a:pPr>
              <a:lnSpc>
                <a:spcPct val="90000"/>
              </a:lnSpc>
            </a:pPr>
            <a:r>
              <a:rPr lang="en-US" sz="2200" b="1" dirty="0" smtClean="0">
                <a:solidFill>
                  <a:schemeClr val="accent5">
                    <a:lumMod val="75000"/>
                  </a:schemeClr>
                </a:solidFill>
              </a:rPr>
              <a:t>Rate Competition/Market Fluctuation: </a:t>
            </a:r>
            <a:r>
              <a:rPr lang="en-US" sz="2200" dirty="0" smtClean="0"/>
              <a:t>Rates will vary with market conditions. Power market expertise and well crafted power RFPs are essential; Diversified supply portfolio and “value add” programs. </a:t>
            </a:r>
          </a:p>
          <a:p>
            <a:pPr>
              <a:lnSpc>
                <a:spcPct val="90000"/>
              </a:lnSpc>
            </a:pPr>
            <a:endParaRPr lang="en-US" sz="2200" b="1" dirty="0" smtClean="0">
              <a:solidFill>
                <a:schemeClr val="accent5">
                  <a:lumMod val="75000"/>
                </a:schemeClr>
              </a:solidFill>
            </a:endParaRPr>
          </a:p>
          <a:p>
            <a:pPr>
              <a:lnSpc>
                <a:spcPct val="90000"/>
              </a:lnSpc>
            </a:pPr>
            <a:r>
              <a:rPr lang="en-US" sz="2200" b="1" dirty="0" smtClean="0">
                <a:solidFill>
                  <a:schemeClr val="accent5">
                    <a:lumMod val="75000"/>
                  </a:schemeClr>
                </a:solidFill>
              </a:rPr>
              <a:t>Customer Opt-Out: </a:t>
            </a:r>
            <a:r>
              <a:rPr lang="en-US" sz="2200" dirty="0" smtClean="0"/>
              <a:t>Competitive rates are a must; </a:t>
            </a:r>
            <a:r>
              <a:rPr lang="en-US" sz="2200" dirty="0"/>
              <a:t>A</a:t>
            </a:r>
            <a:r>
              <a:rPr lang="en-US" sz="2200" dirty="0" smtClean="0"/>
              <a:t>rticulate additional consumer and community benefits. </a:t>
            </a:r>
          </a:p>
          <a:p>
            <a:pPr>
              <a:lnSpc>
                <a:spcPct val="90000"/>
              </a:lnSpc>
            </a:pPr>
            <a:endParaRPr lang="en-US" sz="2200" dirty="0" smtClean="0"/>
          </a:p>
          <a:p>
            <a:pPr>
              <a:lnSpc>
                <a:spcPct val="90000"/>
              </a:lnSpc>
            </a:pPr>
            <a:endParaRPr lang="en-US" sz="2200" b="1" dirty="0" smtClean="0">
              <a:solidFill>
                <a:schemeClr val="accent5">
                  <a:lumMod val="75000"/>
                </a:schemeClr>
              </a:solidFill>
            </a:endParaRPr>
          </a:p>
          <a:p>
            <a:pPr>
              <a:lnSpc>
                <a:spcPct val="90000"/>
              </a:lnSpc>
            </a:pPr>
            <a:r>
              <a:rPr lang="en-US" sz="2200" b="1" dirty="0" smtClean="0">
                <a:solidFill>
                  <a:schemeClr val="accent5">
                    <a:lumMod val="75000"/>
                  </a:schemeClr>
                </a:solidFill>
              </a:rPr>
              <a:t>Political: </a:t>
            </a:r>
            <a:r>
              <a:rPr lang="en-US" sz="2200" dirty="0" smtClean="0"/>
              <a:t>Align CCA to local policy objectives;  </a:t>
            </a:r>
            <a:r>
              <a:rPr lang="en-US" sz="2200" dirty="0"/>
              <a:t>A</a:t>
            </a:r>
            <a:r>
              <a:rPr lang="en-US" sz="2200" dirty="0" smtClean="0"/>
              <a:t>ppeal to both progressive and conservative minds by making the environmental AND business case.</a:t>
            </a:r>
            <a:endParaRPr lang="en-US" sz="2200" dirty="0"/>
          </a:p>
          <a:p>
            <a:pPr>
              <a:lnSpc>
                <a:spcPct val="90000"/>
              </a:lnSpc>
            </a:pPr>
            <a:endParaRPr lang="en-US" sz="1200" b="1" dirty="0" smtClean="0">
              <a:solidFill>
                <a:schemeClr val="accent5">
                  <a:lumMod val="75000"/>
                </a:schemeClr>
              </a:solidFill>
            </a:endParaRPr>
          </a:p>
          <a:p>
            <a:pPr>
              <a:lnSpc>
                <a:spcPct val="90000"/>
              </a:lnSpc>
            </a:pPr>
            <a:endParaRPr lang="en-US" sz="1400" b="1" dirty="0" smtClean="0">
              <a:solidFill>
                <a:schemeClr val="accent5">
                  <a:lumMod val="75000"/>
                </a:schemeClr>
              </a:solidFill>
            </a:endParaRPr>
          </a:p>
          <a:p>
            <a:pPr>
              <a:lnSpc>
                <a:spcPct val="90000"/>
              </a:lnSpc>
            </a:pPr>
            <a:r>
              <a:rPr lang="en-US" sz="2200" b="1" dirty="0" smtClean="0">
                <a:solidFill>
                  <a:schemeClr val="accent5">
                    <a:lumMod val="75000"/>
                  </a:schemeClr>
                </a:solidFill>
              </a:rPr>
              <a:t>Regulatory/Legislative: </a:t>
            </a:r>
            <a:r>
              <a:rPr lang="en-US" sz="2200" dirty="0" smtClean="0"/>
              <a:t>PUC decisions may adversely affect CCA; also example of AB 2145; Participate in the regulatory and legislative process.</a:t>
            </a:r>
          </a:p>
          <a:p>
            <a:endParaRPr lang="en-US" sz="2000" dirty="0" smtClean="0">
              <a:solidFill>
                <a:schemeClr val="tx2"/>
              </a:solidFill>
            </a:endParaRPr>
          </a:p>
          <a:p>
            <a:endParaRPr lang="en-US" sz="800" b="1" i="1" dirty="0">
              <a:solidFill>
                <a:schemeClr val="tx2"/>
              </a:solidFill>
            </a:endParaRPr>
          </a:p>
          <a:p>
            <a:endParaRPr lang="en-US"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39" y="1752600"/>
            <a:ext cx="1251393" cy="101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537" y="3200400"/>
            <a:ext cx="12987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40" y="5715000"/>
            <a:ext cx="1295398" cy="9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27" y="4419600"/>
            <a:ext cx="1281105" cy="90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26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599" y="1066800"/>
            <a:ext cx="5257801" cy="6674135"/>
          </a:xfrm>
          <a:prstGeom prst="rect">
            <a:avLst/>
          </a:prstGeom>
          <a:noFill/>
        </p:spPr>
        <p:txBody>
          <a:bodyPr wrap="square" rtlCol="0">
            <a:spAutoFit/>
          </a:bodyPr>
          <a:lstStyle/>
          <a:p>
            <a:pPr marL="342900" indent="-342900">
              <a:lnSpc>
                <a:spcPct val="90000"/>
              </a:lnSpc>
              <a:buFont typeface="Wingdings" panose="05000000000000000000" pitchFamily="2" charset="2"/>
              <a:buChar char="Ø"/>
            </a:pPr>
            <a:endParaRPr lang="en-US" sz="2100" dirty="0" smtClean="0"/>
          </a:p>
          <a:p>
            <a:pPr marL="342900" indent="-342900">
              <a:lnSpc>
                <a:spcPct val="90000"/>
              </a:lnSpc>
              <a:buFont typeface="Wingdings" panose="05000000000000000000" pitchFamily="2" charset="2"/>
              <a:buChar char="Ø"/>
            </a:pPr>
            <a:endParaRPr lang="en-US" sz="2100" dirty="0"/>
          </a:p>
          <a:p>
            <a:pPr marL="342900" indent="-342900">
              <a:lnSpc>
                <a:spcPct val="90000"/>
              </a:lnSpc>
              <a:buFont typeface="Wingdings" panose="05000000000000000000" pitchFamily="2" charset="2"/>
              <a:buChar char="Ø"/>
            </a:pPr>
            <a:endParaRPr lang="en-US" sz="2100" dirty="0" smtClean="0"/>
          </a:p>
          <a:p>
            <a:pPr marL="342900" indent="-342900">
              <a:lnSpc>
                <a:spcPct val="90000"/>
              </a:lnSpc>
              <a:buFont typeface="Wingdings" panose="05000000000000000000" pitchFamily="2" charset="2"/>
              <a:buChar char="Ø"/>
            </a:pPr>
            <a:endParaRPr lang="en-US" sz="2100" dirty="0"/>
          </a:p>
          <a:p>
            <a:pPr marL="342900" indent="-342900">
              <a:lnSpc>
                <a:spcPct val="90000"/>
              </a:lnSpc>
              <a:buFont typeface="Wingdings" panose="05000000000000000000" pitchFamily="2" charset="2"/>
              <a:buChar char="Ø"/>
            </a:pPr>
            <a:endParaRPr lang="en-US" sz="2100" dirty="0" smtClean="0"/>
          </a:p>
          <a:p>
            <a:pPr marL="342900" indent="-342900">
              <a:lnSpc>
                <a:spcPct val="90000"/>
              </a:lnSpc>
              <a:buFont typeface="Wingdings" panose="05000000000000000000" pitchFamily="2" charset="2"/>
              <a:buChar char="Ø"/>
            </a:pPr>
            <a:endParaRPr lang="en-US" sz="2100" dirty="0" smtClean="0"/>
          </a:p>
          <a:p>
            <a:pPr marL="342900" indent="-342900">
              <a:lnSpc>
                <a:spcPct val="90000"/>
              </a:lnSpc>
              <a:buFont typeface="Wingdings" panose="05000000000000000000" pitchFamily="2" charset="2"/>
              <a:buChar char="Ø"/>
            </a:pPr>
            <a:r>
              <a:rPr lang="en-US" sz="2200" i="1" u="sng" dirty="0" smtClean="0"/>
              <a:t>Economic Development: </a:t>
            </a:r>
            <a:r>
              <a:rPr lang="en-US" sz="2200" u="sng" dirty="0" smtClean="0"/>
              <a:t>Seeking to quantify more precisely the job creation benefits of local renewables development</a:t>
            </a:r>
          </a:p>
          <a:p>
            <a:pPr>
              <a:lnSpc>
                <a:spcPct val="90000"/>
              </a:lnSpc>
            </a:pPr>
            <a:endParaRPr lang="en-US" sz="2200" u="sng" dirty="0" smtClean="0"/>
          </a:p>
          <a:p>
            <a:pPr marL="342900" indent="-342900">
              <a:lnSpc>
                <a:spcPct val="90000"/>
              </a:lnSpc>
              <a:buFont typeface="Wingdings" panose="05000000000000000000" pitchFamily="2" charset="2"/>
              <a:buChar char="Ø"/>
            </a:pPr>
            <a:r>
              <a:rPr lang="en-US" sz="2200" i="1" u="sng" dirty="0" smtClean="0"/>
              <a:t>Energy Efficiency: </a:t>
            </a:r>
            <a:r>
              <a:rPr lang="en-US" sz="2200" u="sng" dirty="0" smtClean="0"/>
              <a:t>Assessing the potential for energy efficiency programs as an integral part of the CCE program</a:t>
            </a:r>
            <a:endParaRPr lang="en-US" sz="2200" u="sng" dirty="0"/>
          </a:p>
          <a:p>
            <a:pPr marL="342900" indent="-342900">
              <a:lnSpc>
                <a:spcPct val="90000"/>
              </a:lnSpc>
              <a:buFont typeface="Wingdings" panose="05000000000000000000" pitchFamily="2" charset="2"/>
              <a:buChar char="Ø"/>
            </a:pPr>
            <a:endParaRPr lang="en-US" sz="2200" dirty="0"/>
          </a:p>
          <a:p>
            <a:pPr marL="342900" indent="-342900">
              <a:lnSpc>
                <a:spcPct val="90000"/>
              </a:lnSpc>
              <a:buFont typeface="Wingdings" panose="05000000000000000000" pitchFamily="2" charset="2"/>
              <a:buChar char="Ø"/>
            </a:pPr>
            <a:r>
              <a:rPr lang="en-US" sz="2200" dirty="0" smtClean="0"/>
              <a:t>Draft of tech study expected to be completed by late-May.</a:t>
            </a:r>
          </a:p>
          <a:p>
            <a:pPr marL="342900" indent="-342900">
              <a:lnSpc>
                <a:spcPct val="90000"/>
              </a:lnSpc>
              <a:buFont typeface="Wingdings" panose="05000000000000000000" pitchFamily="2" charset="2"/>
              <a:buChar char="Ø"/>
            </a:pPr>
            <a:endParaRPr lang="en-US" sz="2100" dirty="0" smtClean="0"/>
          </a:p>
          <a:p>
            <a:pPr marL="342900" indent="-342900">
              <a:lnSpc>
                <a:spcPct val="90000"/>
              </a:lnSpc>
              <a:buFont typeface="Arial"/>
              <a:buChar char="•"/>
            </a:pPr>
            <a:endParaRPr lang="en-US" sz="2400" dirty="0" smtClean="0"/>
          </a:p>
          <a:p>
            <a:endParaRPr lang="en-US" sz="2800" dirty="0" smtClean="0"/>
          </a:p>
          <a:p>
            <a:endParaRPr lang="en-US" sz="2800" dirty="0" smtClean="0"/>
          </a:p>
        </p:txBody>
      </p:sp>
      <p:sp>
        <p:nvSpPr>
          <p:cNvPr id="8" name="Rectangle 7"/>
          <p:cNvSpPr/>
          <p:nvPr/>
        </p:nvSpPr>
        <p:spPr>
          <a:xfrm>
            <a:off x="-19949" y="10668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7" name="TextBox 6"/>
          <p:cNvSpPr txBox="1"/>
          <p:nvPr/>
        </p:nvSpPr>
        <p:spPr>
          <a:xfrm>
            <a:off x="350855" y="294607"/>
            <a:ext cx="5791200" cy="584775"/>
          </a:xfrm>
          <a:prstGeom prst="rect">
            <a:avLst/>
          </a:prstGeom>
          <a:noFill/>
        </p:spPr>
        <p:txBody>
          <a:bodyPr wrap="square" rtlCol="0">
            <a:spAutoFit/>
          </a:bodyPr>
          <a:lstStyle/>
          <a:p>
            <a:r>
              <a:rPr lang="en-US" sz="3200" dirty="0" smtClean="0">
                <a:solidFill>
                  <a:srgbClr val="0070C0"/>
                </a:solidFill>
              </a:rPr>
              <a:t>Next Steps: Tech Study</a:t>
            </a:r>
            <a:endParaRPr lang="en-US" sz="3200" dirty="0">
              <a:solidFill>
                <a:srgbClr val="0070C0"/>
              </a:solidFill>
            </a:endParaRPr>
          </a:p>
        </p:txBody>
      </p:sp>
      <p:pic>
        <p:nvPicPr>
          <p:cNvPr id="4098" name="Picture 2" descr="http://harold.wpengine.netdna-cdn.com/images/moonrise-over-port-oakland-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286" y="3384511"/>
            <a:ext cx="3512048" cy="2164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599" y="1225463"/>
            <a:ext cx="8382001" cy="1588127"/>
          </a:xfrm>
          <a:prstGeom prst="rect">
            <a:avLst/>
          </a:prstGeom>
          <a:noFill/>
        </p:spPr>
        <p:txBody>
          <a:bodyPr wrap="square" rtlCol="0">
            <a:spAutoFit/>
          </a:bodyPr>
          <a:lstStyle/>
          <a:p>
            <a:pPr marL="342900" indent="-342900">
              <a:lnSpc>
                <a:spcPct val="90000"/>
              </a:lnSpc>
              <a:buFont typeface="Wingdings" panose="05000000000000000000" pitchFamily="2" charset="2"/>
              <a:buChar char="Ø"/>
            </a:pPr>
            <a:r>
              <a:rPr lang="en-US" sz="2200" dirty="0" smtClean="0"/>
              <a:t>Purpose is to determine MWH need, peak demand requirements, ability to be competitive with PG&amp;E and procure enough renewables</a:t>
            </a:r>
            <a:endParaRPr lang="en-US" sz="2200" dirty="0"/>
          </a:p>
          <a:p>
            <a:pPr marL="342900" indent="-342900">
              <a:lnSpc>
                <a:spcPct val="90000"/>
              </a:lnSpc>
              <a:buFont typeface="Wingdings" panose="05000000000000000000" pitchFamily="2" charset="2"/>
              <a:buChar char="Ø"/>
            </a:pPr>
            <a:endParaRPr lang="en-US" sz="2200" dirty="0"/>
          </a:p>
          <a:p>
            <a:pPr marL="342900" indent="-342900">
              <a:lnSpc>
                <a:spcPct val="90000"/>
              </a:lnSpc>
              <a:buFont typeface="Wingdings" panose="05000000000000000000" pitchFamily="2" charset="2"/>
              <a:buChar char="Ø"/>
            </a:pPr>
            <a:r>
              <a:rPr lang="en-US" sz="2200" dirty="0" smtClean="0"/>
              <a:t>Alameda’s tech study is unique for two reasons:</a:t>
            </a:r>
            <a:endParaRPr lang="en-US" sz="2200" dirty="0"/>
          </a:p>
          <a:p>
            <a:endParaRPr lang="en-US" dirty="0"/>
          </a:p>
        </p:txBody>
      </p:sp>
    </p:spTree>
    <p:extLst>
      <p:ext uri="{BB962C8B-B14F-4D97-AF65-F5344CB8AC3E}">
        <p14:creationId xmlns:p14="http://schemas.microsoft.com/office/powerpoint/2010/main" val="370672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5"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6" name="Rectangle 5"/>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88"/>
          <p:cNvSpPr>
            <a:spLocks noGrp="1" noChangeArrowheads="1"/>
          </p:cNvSpPr>
          <p:nvPr>
            <p:ph type="title"/>
          </p:nvPr>
        </p:nvSpPr>
        <p:spPr>
          <a:xfrm>
            <a:off x="12990" y="30991"/>
            <a:ext cx="8643331" cy="1143000"/>
          </a:xfrm>
        </p:spPr>
        <p:txBody>
          <a:bodyPr>
            <a:normAutofit/>
          </a:bodyPr>
          <a:lstStyle/>
          <a:p>
            <a:pPr algn="l"/>
            <a:r>
              <a:rPr lang="en-US" sz="3200" dirty="0" smtClean="0">
                <a:solidFill>
                  <a:srgbClr val="0070C0"/>
                </a:solidFill>
              </a:rPr>
              <a:t>Tech Study Results from San Mateo</a:t>
            </a:r>
          </a:p>
        </p:txBody>
      </p:sp>
      <p:graphicFrame>
        <p:nvGraphicFramePr>
          <p:cNvPr id="10" name="Table 9"/>
          <p:cNvGraphicFramePr>
            <a:graphicFrameLocks noGrp="1"/>
          </p:cNvGraphicFramePr>
          <p:nvPr>
            <p:extLst>
              <p:ext uri="{D42A27DB-BD31-4B8C-83A1-F6EECF244321}">
                <p14:modId xmlns:p14="http://schemas.microsoft.com/office/powerpoint/2010/main" val="355262373"/>
              </p:ext>
            </p:extLst>
          </p:nvPr>
        </p:nvGraphicFramePr>
        <p:xfrm>
          <a:off x="-8467" y="1132114"/>
          <a:ext cx="9143999" cy="5666036"/>
        </p:xfrm>
        <a:graphic>
          <a:graphicData uri="http://schemas.openxmlformats.org/drawingml/2006/table">
            <a:tbl>
              <a:tblPr firstRow="1" bandRow="1">
                <a:tableStyleId>{5C22544A-7EE6-4342-B048-85BDC9FD1C3A}</a:tableStyleId>
              </a:tblPr>
              <a:tblGrid>
                <a:gridCol w="2936147"/>
                <a:gridCol w="2181137"/>
                <a:gridCol w="1929468"/>
                <a:gridCol w="2097247"/>
              </a:tblGrid>
              <a:tr h="0">
                <a:tc>
                  <a:txBody>
                    <a:bodyPr/>
                    <a:lstStyle/>
                    <a:p>
                      <a:pPr marL="0" algn="ctr" rtl="0" eaLnBrk="1" fontAlgn="t" latinLnBrk="0" hangingPunct="1">
                        <a:spcBef>
                          <a:spcPts val="0"/>
                        </a:spcBef>
                        <a:spcAft>
                          <a:spcPts val="0"/>
                        </a:spcAft>
                      </a:pPr>
                      <a:r>
                        <a:rPr lang="en-US" sz="1600" b="1" i="0" u="none" strike="noStrike" kern="1200" dirty="0">
                          <a:solidFill>
                            <a:srgbClr val="FFFFFF"/>
                          </a:solidFill>
                          <a:effectLst/>
                          <a:latin typeface="Corbel" panose="020B0503020204020204" pitchFamily="34" charset="0"/>
                        </a:rPr>
                        <a:t>Key Considerations</a:t>
                      </a:r>
                      <a:endParaRPr lang="en-US" sz="1600" b="0" i="0" u="none" strike="noStrike" dirty="0">
                        <a:effectLst/>
                        <a:latin typeface="Corbel" panose="020B0503020204020204" pitchFamily="34" charset="0"/>
                      </a:endParaRPr>
                    </a:p>
                  </a:txBody>
                  <a:tcPr/>
                </a:tc>
                <a:tc>
                  <a:txBody>
                    <a:bodyPr/>
                    <a:lstStyle/>
                    <a:p>
                      <a:pPr marL="0" algn="ctr" rtl="0" eaLnBrk="1" fontAlgn="t" latinLnBrk="0" hangingPunct="1">
                        <a:spcBef>
                          <a:spcPts val="0"/>
                        </a:spcBef>
                        <a:spcAft>
                          <a:spcPts val="0"/>
                        </a:spcAft>
                      </a:pPr>
                      <a:r>
                        <a:rPr lang="en-US" sz="1600" b="1" i="0" u="none" strike="noStrike" kern="1200" dirty="0">
                          <a:solidFill>
                            <a:srgbClr val="FFFFFF"/>
                          </a:solidFill>
                          <a:effectLst/>
                          <a:latin typeface="Corbel" panose="020B0503020204020204" pitchFamily="34" charset="0"/>
                        </a:rPr>
                        <a:t>Scenario</a:t>
                      </a:r>
                      <a:r>
                        <a:rPr lang="en-US" sz="1600" b="1" i="0" u="none" strike="noStrike" kern="1200" baseline="0" dirty="0">
                          <a:solidFill>
                            <a:srgbClr val="FFFFFF"/>
                          </a:solidFill>
                          <a:effectLst/>
                          <a:latin typeface="Corbel" panose="020B0503020204020204" pitchFamily="34" charset="0"/>
                        </a:rPr>
                        <a:t> 1</a:t>
                      </a:r>
                      <a:endParaRPr lang="en-US" sz="1600" b="0" i="0" u="none" strike="noStrike" dirty="0">
                        <a:effectLst/>
                        <a:latin typeface="Corbel" panose="020B0503020204020204" pitchFamily="34" charset="0"/>
                      </a:endParaRPr>
                    </a:p>
                  </a:txBody>
                  <a:tcPr/>
                </a:tc>
                <a:tc>
                  <a:txBody>
                    <a:bodyPr/>
                    <a:lstStyle/>
                    <a:p>
                      <a:pPr marL="0" algn="ctr" rtl="0" eaLnBrk="1" fontAlgn="t" latinLnBrk="0" hangingPunct="1">
                        <a:spcBef>
                          <a:spcPts val="0"/>
                        </a:spcBef>
                        <a:spcAft>
                          <a:spcPts val="0"/>
                        </a:spcAft>
                      </a:pPr>
                      <a:r>
                        <a:rPr lang="en-US" sz="1600" b="1" i="0" u="none" strike="noStrike" kern="1200" dirty="0">
                          <a:solidFill>
                            <a:srgbClr val="FFFFFF"/>
                          </a:solidFill>
                          <a:effectLst/>
                          <a:latin typeface="Corbel" panose="020B0503020204020204" pitchFamily="34" charset="0"/>
                        </a:rPr>
                        <a:t>Scenario 2</a:t>
                      </a:r>
                      <a:endParaRPr lang="en-US" sz="1600" b="0" i="0" u="none" strike="noStrike" dirty="0">
                        <a:effectLst/>
                        <a:latin typeface="Corbel" panose="020B0503020204020204" pitchFamily="34" charset="0"/>
                      </a:endParaRPr>
                    </a:p>
                  </a:txBody>
                  <a:tcPr/>
                </a:tc>
                <a:tc>
                  <a:txBody>
                    <a:bodyPr/>
                    <a:lstStyle/>
                    <a:p>
                      <a:pPr marL="0" algn="ctr" rtl="0" eaLnBrk="1" fontAlgn="t" latinLnBrk="0" hangingPunct="1">
                        <a:spcBef>
                          <a:spcPts val="0"/>
                        </a:spcBef>
                        <a:spcAft>
                          <a:spcPts val="0"/>
                        </a:spcAft>
                      </a:pPr>
                      <a:r>
                        <a:rPr lang="en-US" sz="1600" b="1" i="0" u="none" strike="noStrike" kern="1200" dirty="0">
                          <a:solidFill>
                            <a:srgbClr val="FFFFFF"/>
                          </a:solidFill>
                          <a:effectLst/>
                          <a:latin typeface="Corbel" panose="020B0503020204020204" pitchFamily="34" charset="0"/>
                        </a:rPr>
                        <a:t>Scenario 3</a:t>
                      </a:r>
                      <a:endParaRPr lang="en-US" sz="1600" b="0" i="0" u="none" strike="noStrike" dirty="0">
                        <a:effectLst/>
                        <a:latin typeface="Corbel" panose="020B0503020204020204" pitchFamily="34" charset="0"/>
                      </a:endParaRPr>
                    </a:p>
                  </a:txBody>
                  <a:tcPr/>
                </a:tc>
              </a:tr>
              <a:tr h="691075">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General Environmental</a:t>
                      </a:r>
                      <a:r>
                        <a:rPr lang="en-US" sz="1600" b="1" i="0" u="none" strike="noStrike" kern="1200" baseline="0" dirty="0">
                          <a:solidFill>
                            <a:srgbClr val="000000"/>
                          </a:solidFill>
                          <a:effectLst/>
                          <a:latin typeface="Corbel" panose="020B0503020204020204" pitchFamily="34" charset="0"/>
                        </a:rPr>
                        <a:t> </a:t>
                      </a:r>
                      <a:r>
                        <a:rPr lang="en-US" sz="1600" b="1" i="0" u="none" strike="noStrike" kern="1200" baseline="0" dirty="0" smtClean="0">
                          <a:solidFill>
                            <a:srgbClr val="000000"/>
                          </a:solidFill>
                          <a:effectLst/>
                          <a:latin typeface="Corbel" panose="020B0503020204020204" pitchFamily="34" charset="0"/>
                        </a:rPr>
                        <a:t>Benefits</a:t>
                      </a:r>
                      <a:endParaRPr lang="en-US" sz="1600" b="1" i="0" u="none" strike="noStrike" dirty="0">
                        <a:effectLst/>
                        <a:latin typeface="Corbel" panose="020B0503020204020204" pitchFamily="34" charset="0"/>
                      </a:endParaRPr>
                    </a:p>
                  </a:txBody>
                  <a:tcPr anchor="ctr"/>
                </a:tc>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35% </a:t>
                      </a:r>
                      <a:r>
                        <a:rPr lang="en-US" sz="1600" b="0" i="0" u="none" strike="noStrike" kern="1200" dirty="0">
                          <a:solidFill>
                            <a:srgbClr val="000000"/>
                          </a:solidFill>
                          <a:effectLst/>
                          <a:latin typeface="Corbel" panose="020B0503020204020204" pitchFamily="34" charset="0"/>
                        </a:rPr>
                        <a:t>Renewable</a:t>
                      </a:r>
                      <a:endParaRPr lang="en-US" sz="1600" b="0" i="0" u="none" strike="noStrike" dirty="0">
                        <a:effectLst/>
                        <a:latin typeface="Corbel" panose="020B0503020204020204" pitchFamily="34" charset="0"/>
                      </a:endParaRPr>
                    </a:p>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35% </a:t>
                      </a:r>
                      <a:r>
                        <a:rPr lang="en-US" sz="1600" b="0" i="0" u="none" strike="noStrike" kern="1200" dirty="0">
                          <a:solidFill>
                            <a:srgbClr val="000000"/>
                          </a:solidFill>
                          <a:effectLst/>
                          <a:latin typeface="Corbel" panose="020B0503020204020204" pitchFamily="34" charset="0"/>
                        </a:rPr>
                        <a:t>GHG-Free</a:t>
                      </a:r>
                      <a:endParaRPr lang="en-US" sz="1600" b="0" i="0" u="none" strike="noStrike" dirty="0">
                        <a:effectLst/>
                        <a:latin typeface="Corbel" panose="020B0503020204020204" pitchFamily="34" charset="0"/>
                      </a:endParaRPr>
                    </a:p>
                  </a:txBody>
                  <a:tcPr/>
                </a:tc>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50% </a:t>
                      </a:r>
                      <a:r>
                        <a:rPr lang="en-US" sz="1600" b="0" i="0" u="none" strike="noStrike" kern="1200" dirty="0">
                          <a:solidFill>
                            <a:srgbClr val="000000"/>
                          </a:solidFill>
                          <a:effectLst/>
                          <a:latin typeface="Corbel" panose="020B0503020204020204" pitchFamily="34" charset="0"/>
                        </a:rPr>
                        <a:t>Renewable</a:t>
                      </a:r>
                      <a:endParaRPr lang="en-US" sz="1600" b="0" i="0" u="none" strike="noStrike" dirty="0">
                        <a:effectLst/>
                        <a:latin typeface="Corbel" panose="020B0503020204020204" pitchFamily="34" charset="0"/>
                      </a:endParaRPr>
                    </a:p>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63% </a:t>
                      </a:r>
                      <a:r>
                        <a:rPr lang="en-US" sz="1600" b="0" i="0" u="none" strike="noStrike" kern="1200" dirty="0">
                          <a:solidFill>
                            <a:srgbClr val="000000"/>
                          </a:solidFill>
                          <a:effectLst/>
                          <a:latin typeface="Corbel" panose="020B0503020204020204" pitchFamily="34" charset="0"/>
                        </a:rPr>
                        <a:t>GHG-Free</a:t>
                      </a:r>
                      <a:endParaRPr lang="en-US" sz="1600" b="0" i="0" u="none" strike="noStrike" dirty="0">
                        <a:effectLst/>
                        <a:latin typeface="Corbel" panose="020B0503020204020204" pitchFamily="34" charset="0"/>
                      </a:endParaRPr>
                    </a:p>
                  </a:txBody>
                  <a:tcPr/>
                </a:tc>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100% </a:t>
                      </a:r>
                      <a:r>
                        <a:rPr lang="en-US" sz="1600" b="0" i="0" u="none" strike="noStrike" kern="1200" dirty="0">
                          <a:solidFill>
                            <a:srgbClr val="000000"/>
                          </a:solidFill>
                          <a:effectLst/>
                          <a:latin typeface="Corbel" panose="020B0503020204020204" pitchFamily="34" charset="0"/>
                        </a:rPr>
                        <a:t>Renewable</a:t>
                      </a:r>
                      <a:endParaRPr lang="en-US" sz="1600" b="0" i="0" u="none" strike="noStrike" dirty="0">
                        <a:effectLst/>
                        <a:latin typeface="Corbel" panose="020B0503020204020204" pitchFamily="34" charset="0"/>
                      </a:endParaRPr>
                    </a:p>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100% </a:t>
                      </a:r>
                      <a:r>
                        <a:rPr lang="en-US" sz="1600" b="0" i="0" u="none" strike="noStrike" kern="1200" dirty="0">
                          <a:solidFill>
                            <a:srgbClr val="000000"/>
                          </a:solidFill>
                          <a:effectLst/>
                          <a:latin typeface="Corbel" panose="020B0503020204020204" pitchFamily="34" charset="0"/>
                        </a:rPr>
                        <a:t>GHG-Free</a:t>
                      </a:r>
                      <a:endParaRPr lang="en-US" sz="1600" b="0" i="0" u="none" strike="noStrike" dirty="0">
                        <a:effectLst/>
                        <a:latin typeface="Corbel" panose="020B0503020204020204" pitchFamily="34" charset="0"/>
                      </a:endParaRPr>
                    </a:p>
                  </a:txBody>
                  <a:tcPr/>
                </a:tc>
              </a:tr>
              <a:tr h="849142">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Rate</a:t>
                      </a:r>
                      <a:r>
                        <a:rPr lang="en-US" sz="1600" b="1" i="0" u="none" strike="noStrike" kern="1200" baseline="0" dirty="0">
                          <a:solidFill>
                            <a:srgbClr val="000000"/>
                          </a:solidFill>
                          <a:effectLst/>
                          <a:latin typeface="Corbel" panose="020B0503020204020204" pitchFamily="34" charset="0"/>
                        </a:rPr>
                        <a:t> </a:t>
                      </a:r>
                      <a:r>
                        <a:rPr lang="en-US" sz="1600" b="1" i="0" u="none" strike="noStrike" kern="1200" baseline="0" dirty="0" smtClean="0">
                          <a:solidFill>
                            <a:srgbClr val="000000"/>
                          </a:solidFill>
                          <a:effectLst/>
                          <a:latin typeface="Corbel" panose="020B0503020204020204" pitchFamily="34" charset="0"/>
                        </a:rPr>
                        <a:t>Competitiveness </a:t>
                      </a:r>
                    </a:p>
                    <a:p>
                      <a:pPr marL="0" algn="l" rtl="0" eaLnBrk="1" fontAlgn="t" latinLnBrk="0" hangingPunct="1">
                        <a:spcBef>
                          <a:spcPts val="0"/>
                        </a:spcBef>
                        <a:spcAft>
                          <a:spcPts val="0"/>
                        </a:spcAft>
                      </a:pPr>
                      <a:r>
                        <a:rPr lang="en-US" sz="1200" b="0" i="0" u="none" strike="noStrike" kern="1200" baseline="0" dirty="0" smtClean="0">
                          <a:solidFill>
                            <a:srgbClr val="000000"/>
                          </a:solidFill>
                          <a:effectLst/>
                          <a:latin typeface="Corbel" panose="020B0503020204020204" pitchFamily="34" charset="0"/>
                        </a:rPr>
                        <a:t>(on average, relative to PG&amp;E rate projections)</a:t>
                      </a:r>
                      <a:endParaRPr lang="en-US" sz="1200" b="0" i="0" u="none" strike="noStrike" dirty="0">
                        <a:effectLst/>
                        <a:latin typeface="Corbel" panose="020B0503020204020204" pitchFamily="34" charset="0"/>
                      </a:endParaRPr>
                    </a:p>
                  </a:txBody>
                  <a:tcPr anchor="ctr"/>
                </a:tc>
                <a:tc>
                  <a:txBody>
                    <a:bodyPr/>
                    <a:lstStyle/>
                    <a:p>
                      <a:pPr marL="0" algn="ctr" rtl="0" eaLnBrk="1" fontAlgn="t"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6% </a:t>
                      </a:r>
                    </a:p>
                    <a:p>
                      <a:pPr marL="0" algn="ctr" rtl="0" eaLnBrk="1" fontAlgn="t" latinLnBrk="0" hangingPunct="1">
                        <a:spcBef>
                          <a:spcPts val="0"/>
                        </a:spcBef>
                        <a:spcAft>
                          <a:spcPts val="0"/>
                        </a:spcAft>
                      </a:pPr>
                      <a:r>
                        <a:rPr lang="en-US" sz="1600" b="0" i="0" u="sng" strike="noStrike" kern="1200" dirty="0" smtClean="0">
                          <a:solidFill>
                            <a:srgbClr val="000000"/>
                          </a:solidFill>
                          <a:effectLst/>
                          <a:latin typeface="Corbel" panose="020B0503020204020204" pitchFamily="34" charset="0"/>
                        </a:rPr>
                        <a:t>savings</a:t>
                      </a:r>
                      <a:endParaRPr lang="en-US" sz="1600" b="0" i="0" u="none" strike="noStrike" dirty="0">
                        <a:effectLst/>
                        <a:latin typeface="Corbel" panose="020B0503020204020204" pitchFamily="34" charset="0"/>
                      </a:endParaRPr>
                    </a:p>
                  </a:txBody>
                  <a:tcPr/>
                </a:tc>
                <a:tc>
                  <a:txBody>
                    <a:bodyPr/>
                    <a:lstStyle/>
                    <a:p>
                      <a:pPr marL="0" algn="ctr" rtl="0" eaLnBrk="1" fontAlgn="t"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4</a:t>
                      </a:r>
                      <a:r>
                        <a:rPr lang="en-US" sz="1600" b="1" i="0" u="none" strike="noStrike" kern="1200" dirty="0">
                          <a:solidFill>
                            <a:srgbClr val="000000"/>
                          </a:solidFill>
                          <a:effectLst/>
                          <a:latin typeface="Corbel" panose="020B0503020204020204" pitchFamily="34" charset="0"/>
                        </a:rPr>
                        <a:t>%</a:t>
                      </a:r>
                      <a:r>
                        <a:rPr lang="en-US" sz="1600" b="0" i="0" u="none" strike="noStrike" kern="1200" dirty="0">
                          <a:solidFill>
                            <a:srgbClr val="000000"/>
                          </a:solidFill>
                          <a:effectLst/>
                          <a:latin typeface="Corbel" panose="020B0503020204020204" pitchFamily="34" charset="0"/>
                        </a:rPr>
                        <a:t> </a:t>
                      </a:r>
                      <a:endParaRPr lang="en-US" sz="1600" b="0" i="0" u="none" strike="noStrike" kern="120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600" b="0" i="0" u="sng" strike="noStrike" kern="1200" dirty="0" smtClean="0">
                          <a:solidFill>
                            <a:srgbClr val="000000"/>
                          </a:solidFill>
                          <a:effectLst/>
                          <a:latin typeface="Corbel" panose="020B0503020204020204" pitchFamily="34" charset="0"/>
                        </a:rPr>
                        <a:t>savings</a:t>
                      </a:r>
                      <a:endParaRPr lang="en-US" sz="1600" b="0" i="0" u="none" strike="noStrike" dirty="0">
                        <a:effectLst/>
                        <a:latin typeface="Corbel" panose="020B0503020204020204" pitchFamily="34" charset="0"/>
                      </a:endParaRPr>
                    </a:p>
                  </a:txBody>
                  <a:tcPr/>
                </a:tc>
                <a:tc>
                  <a:txBody>
                    <a:bodyPr/>
                    <a:lstStyle/>
                    <a:p>
                      <a:pPr marL="0" marR="0" indent="0" algn="ctr" rtl="0" eaLnBrk="1" fontAlgn="auto"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2</a:t>
                      </a:r>
                      <a:r>
                        <a:rPr lang="en-US" sz="1600" b="1" i="0" u="none" strike="noStrike" kern="1200" dirty="0">
                          <a:solidFill>
                            <a:srgbClr val="000000"/>
                          </a:solidFill>
                          <a:effectLst/>
                          <a:latin typeface="Corbel" panose="020B0503020204020204" pitchFamily="34" charset="0"/>
                        </a:rPr>
                        <a:t>%</a:t>
                      </a:r>
                      <a:r>
                        <a:rPr lang="en-US" sz="1600" b="0" i="0" u="none" strike="noStrike" kern="1200" dirty="0">
                          <a:solidFill>
                            <a:srgbClr val="000000"/>
                          </a:solidFill>
                          <a:effectLst/>
                          <a:latin typeface="Corbel" panose="020B0503020204020204" pitchFamily="34" charset="0"/>
                        </a:rPr>
                        <a:t> </a:t>
                      </a:r>
                      <a:endParaRPr lang="en-US" sz="1600" b="0" i="0" u="none" strike="noStrike" kern="1200" dirty="0" smtClean="0">
                        <a:solidFill>
                          <a:srgbClr val="000000"/>
                        </a:solidFill>
                        <a:effectLst/>
                        <a:latin typeface="Corbel" panose="020B0503020204020204" pitchFamily="34" charset="0"/>
                      </a:endParaRPr>
                    </a:p>
                    <a:p>
                      <a:pPr marL="0" marR="0" indent="0" algn="ctr" rtl="0" eaLnBrk="1" fontAlgn="auto" latinLnBrk="0" hangingPunct="1">
                        <a:spcBef>
                          <a:spcPts val="0"/>
                        </a:spcBef>
                        <a:spcAft>
                          <a:spcPts val="0"/>
                        </a:spcAft>
                      </a:pPr>
                      <a:r>
                        <a:rPr lang="en-US" sz="1600" b="0" i="0" u="sng" strike="noStrike" kern="1200" dirty="0" smtClean="0">
                          <a:solidFill>
                            <a:srgbClr val="000000"/>
                          </a:solidFill>
                          <a:effectLst/>
                          <a:latin typeface="Corbel" panose="020B0503020204020204" pitchFamily="34" charset="0"/>
                        </a:rPr>
                        <a:t>increase</a:t>
                      </a:r>
                      <a:endParaRPr lang="en-US" sz="1600" b="0" i="0" u="none" strike="noStrike" dirty="0">
                        <a:effectLst/>
                        <a:latin typeface="Corbel" panose="020B0503020204020204" pitchFamily="34" charset="0"/>
                      </a:endParaRPr>
                    </a:p>
                  </a:txBody>
                  <a:tcPr/>
                </a:tc>
              </a:tr>
              <a:tr h="1006543">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Projected Residential Customer Cost </a:t>
                      </a:r>
                      <a:r>
                        <a:rPr lang="en-US" sz="1600" b="1" i="0" u="none" strike="noStrike" kern="1200" dirty="0" smtClean="0">
                          <a:solidFill>
                            <a:srgbClr val="000000"/>
                          </a:solidFill>
                          <a:effectLst/>
                          <a:latin typeface="Corbel" panose="020B0503020204020204" pitchFamily="34" charset="0"/>
                        </a:rPr>
                        <a:t>Impacts</a:t>
                      </a:r>
                      <a:endParaRPr lang="en-US" sz="1600" b="1" i="0" u="none" strike="noStrike" dirty="0">
                        <a:effectLst/>
                        <a:latin typeface="Corbel" panose="020B0503020204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Corbel" panose="020B0503020204020204" pitchFamily="34" charset="0"/>
                        </a:rPr>
                        <a:t>(On average, relative to PG&amp;E rate projections. Average monthly usage for residential customers ≈ 450 kWh)</a:t>
                      </a:r>
                      <a:endParaRPr lang="en-US" sz="1200" b="0" i="0" u="none" strike="noStrike" dirty="0" smtClean="0">
                        <a:effectLst/>
                        <a:latin typeface="Corbel" panose="020B0503020204020204" pitchFamily="34" charset="0"/>
                      </a:endParaRPr>
                    </a:p>
                    <a:p>
                      <a:pPr marL="0" algn="l" rtl="0" eaLnBrk="1" fontAlgn="t" latinLnBrk="0" hangingPunct="1">
                        <a:spcBef>
                          <a:spcPts val="0"/>
                        </a:spcBef>
                        <a:spcAft>
                          <a:spcPts val="0"/>
                        </a:spcAft>
                      </a:pPr>
                      <a:endParaRPr lang="en-US" sz="1200" b="0" i="0" u="none" strike="noStrike" dirty="0">
                        <a:effectLst/>
                        <a:latin typeface="Corbel" panose="020B0503020204020204" pitchFamily="34" charset="0"/>
                      </a:endParaRPr>
                    </a:p>
                  </a:txBody>
                  <a:tcPr anchor="ctr"/>
                </a:tc>
                <a:tc>
                  <a:txBody>
                    <a:bodyPr/>
                    <a:lstStyle/>
                    <a:p>
                      <a:pPr marL="0" algn="ctr" rtl="0" eaLnBrk="1" fontAlgn="t"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a:t>
                      </a:r>
                      <a:r>
                        <a:rPr lang="en-US" sz="1600" b="1" i="0" u="none" strike="noStrike" kern="1200" dirty="0">
                          <a:solidFill>
                            <a:srgbClr val="000000"/>
                          </a:solidFill>
                          <a:effectLst/>
                          <a:latin typeface="Corbel" panose="020B0503020204020204" pitchFamily="34" charset="0"/>
                        </a:rPr>
                        <a:t>5.40 </a:t>
                      </a:r>
                      <a:endParaRPr lang="en-US" sz="1600" b="1" i="0" u="none" strike="noStrike" kern="120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400" b="0" i="0" u="none" strike="noStrike" kern="1200" dirty="0" smtClean="0">
                          <a:solidFill>
                            <a:srgbClr val="000000"/>
                          </a:solidFill>
                          <a:effectLst/>
                          <a:latin typeface="Corbel" panose="020B0503020204020204" pitchFamily="34" charset="0"/>
                        </a:rPr>
                        <a:t>monthly </a:t>
                      </a:r>
                      <a:r>
                        <a:rPr lang="en-US" sz="1400" b="0" i="0" u="none" strike="noStrike" kern="1200" dirty="0">
                          <a:solidFill>
                            <a:srgbClr val="000000"/>
                          </a:solidFill>
                          <a:effectLst/>
                          <a:latin typeface="Corbel" panose="020B0503020204020204" pitchFamily="34" charset="0"/>
                        </a:rPr>
                        <a:t>cost </a:t>
                      </a:r>
                      <a:r>
                        <a:rPr lang="en-US" sz="1400" b="0" i="0" u="sng" strike="noStrike" kern="1200" dirty="0" smtClean="0">
                          <a:solidFill>
                            <a:srgbClr val="000000"/>
                          </a:solidFill>
                          <a:effectLst/>
                          <a:latin typeface="Corbel" panose="020B0503020204020204" pitchFamily="34" charset="0"/>
                        </a:rPr>
                        <a:t>savings</a:t>
                      </a:r>
                      <a:endParaRPr lang="en-US" sz="1400" b="0" i="0" u="none" strike="noStrike" dirty="0">
                        <a:effectLst/>
                        <a:latin typeface="Corbel" panose="020B0503020204020204" pitchFamily="34" charset="0"/>
                      </a:endParaRPr>
                    </a:p>
                  </a:txBody>
                  <a:tcPr anchor="ctr"/>
                </a:tc>
                <a:tc>
                  <a:txBody>
                    <a:bodyPr/>
                    <a:lstStyle/>
                    <a:p>
                      <a:pPr marL="0" marR="0" indent="0" algn="ctr" rtl="0" eaLnBrk="1" fontAlgn="auto"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a:t>
                      </a:r>
                      <a:r>
                        <a:rPr lang="en-US" sz="1600" b="1" i="0" u="none" strike="noStrike" kern="1200" dirty="0">
                          <a:solidFill>
                            <a:srgbClr val="000000"/>
                          </a:solidFill>
                          <a:effectLst/>
                          <a:latin typeface="Corbel" panose="020B0503020204020204" pitchFamily="34" charset="0"/>
                        </a:rPr>
                        <a:t>4.05 </a:t>
                      </a:r>
                      <a:endParaRPr lang="en-US" sz="1600" b="1" i="0" u="none" strike="noStrike" kern="1200" dirty="0" smtClean="0">
                        <a:solidFill>
                          <a:srgbClr val="000000"/>
                        </a:solidFill>
                        <a:effectLst/>
                        <a:latin typeface="Corbel" panose="020B0503020204020204" pitchFamily="34" charset="0"/>
                      </a:endParaRPr>
                    </a:p>
                    <a:p>
                      <a:pPr marL="0" marR="0" indent="0" algn="ctr" rtl="0" eaLnBrk="1" fontAlgn="auto" latinLnBrk="0" hangingPunct="1">
                        <a:spcBef>
                          <a:spcPts val="0"/>
                        </a:spcBef>
                        <a:spcAft>
                          <a:spcPts val="0"/>
                        </a:spcAft>
                      </a:pPr>
                      <a:r>
                        <a:rPr lang="en-US" sz="1400" b="0" i="0" u="none" strike="noStrike" kern="1200" dirty="0" smtClean="0">
                          <a:solidFill>
                            <a:srgbClr val="000000"/>
                          </a:solidFill>
                          <a:effectLst/>
                          <a:latin typeface="Corbel" panose="020B0503020204020204" pitchFamily="34" charset="0"/>
                        </a:rPr>
                        <a:t>monthly </a:t>
                      </a:r>
                      <a:r>
                        <a:rPr lang="en-US" sz="1400" b="0" i="0" u="none" strike="noStrike" kern="1200" dirty="0">
                          <a:solidFill>
                            <a:srgbClr val="000000"/>
                          </a:solidFill>
                          <a:effectLst/>
                          <a:latin typeface="Corbel" panose="020B0503020204020204" pitchFamily="34" charset="0"/>
                        </a:rPr>
                        <a:t>cost </a:t>
                      </a:r>
                      <a:r>
                        <a:rPr lang="en-US" sz="1400" b="0" i="0" u="sng" strike="noStrike" kern="1200" dirty="0" smtClean="0">
                          <a:solidFill>
                            <a:srgbClr val="000000"/>
                          </a:solidFill>
                          <a:effectLst/>
                          <a:latin typeface="Corbel" panose="020B0503020204020204" pitchFamily="34" charset="0"/>
                        </a:rPr>
                        <a:t>savings</a:t>
                      </a:r>
                      <a:endParaRPr lang="en-US" sz="1400" b="0" i="0" u="none" strike="noStrike" dirty="0">
                        <a:effectLst/>
                        <a:latin typeface="Corbel" panose="020B0503020204020204" pitchFamily="34" charset="0"/>
                      </a:endParaRPr>
                    </a:p>
                  </a:txBody>
                  <a:tcPr anchor="ctr"/>
                </a:tc>
                <a:tc>
                  <a:txBody>
                    <a:bodyPr/>
                    <a:lstStyle/>
                    <a:p>
                      <a:pPr marL="0" marR="0" indent="0" algn="ctr" rtl="0" eaLnBrk="1" fontAlgn="auto"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a:t>
                      </a:r>
                      <a:r>
                        <a:rPr lang="en-US" sz="1600" b="1" i="0" u="none" strike="noStrike" kern="1200" dirty="0">
                          <a:solidFill>
                            <a:srgbClr val="000000"/>
                          </a:solidFill>
                          <a:effectLst/>
                          <a:latin typeface="Corbel" panose="020B0503020204020204" pitchFamily="34" charset="0"/>
                        </a:rPr>
                        <a:t>1.80 </a:t>
                      </a:r>
                      <a:endParaRPr lang="en-US" sz="1600" b="1" i="0" u="none" strike="noStrike" kern="1200" dirty="0" smtClean="0">
                        <a:solidFill>
                          <a:srgbClr val="000000"/>
                        </a:solidFill>
                        <a:effectLst/>
                        <a:latin typeface="Corbel" panose="020B0503020204020204" pitchFamily="34" charset="0"/>
                      </a:endParaRPr>
                    </a:p>
                    <a:p>
                      <a:pPr marL="0" marR="0" indent="0" algn="ctr" rtl="0" eaLnBrk="1" fontAlgn="auto" latinLnBrk="0" hangingPunct="1">
                        <a:spcBef>
                          <a:spcPts val="0"/>
                        </a:spcBef>
                        <a:spcAft>
                          <a:spcPts val="0"/>
                        </a:spcAft>
                      </a:pPr>
                      <a:r>
                        <a:rPr lang="en-US" sz="1400" b="0" i="0" u="none" strike="noStrike" kern="1200" dirty="0" smtClean="0">
                          <a:solidFill>
                            <a:srgbClr val="000000"/>
                          </a:solidFill>
                          <a:effectLst/>
                          <a:latin typeface="Corbel" panose="020B0503020204020204" pitchFamily="34" charset="0"/>
                        </a:rPr>
                        <a:t>monthly </a:t>
                      </a:r>
                      <a:r>
                        <a:rPr lang="en-US" sz="1400" b="0" i="0" u="none" strike="noStrike" kern="1200" dirty="0">
                          <a:solidFill>
                            <a:srgbClr val="000000"/>
                          </a:solidFill>
                          <a:effectLst/>
                          <a:latin typeface="Corbel" panose="020B0503020204020204" pitchFamily="34" charset="0"/>
                        </a:rPr>
                        <a:t>cost </a:t>
                      </a:r>
                      <a:r>
                        <a:rPr lang="en-US" sz="1400" b="0" i="0" u="sng" strike="noStrike" kern="1200" dirty="0" smtClean="0">
                          <a:solidFill>
                            <a:srgbClr val="000000"/>
                          </a:solidFill>
                          <a:effectLst/>
                          <a:latin typeface="Corbel" panose="020B0503020204020204" pitchFamily="34" charset="0"/>
                        </a:rPr>
                        <a:t>increase</a:t>
                      </a:r>
                      <a:endParaRPr lang="en-US" sz="1400" b="0" i="0" u="none" strike="noStrike" dirty="0">
                        <a:effectLst/>
                        <a:latin typeface="Corbel" panose="020B0503020204020204" pitchFamily="34" charset="0"/>
                      </a:endParaRPr>
                    </a:p>
                  </a:txBody>
                  <a:tcPr anchor="ctr"/>
                </a:tc>
              </a:tr>
              <a:tr h="1237395">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Assumed </a:t>
                      </a:r>
                      <a:r>
                        <a:rPr lang="en-US" sz="1600" b="1" i="0" u="none" strike="noStrike" kern="1200" dirty="0" smtClean="0">
                          <a:solidFill>
                            <a:srgbClr val="000000"/>
                          </a:solidFill>
                          <a:effectLst/>
                          <a:latin typeface="Corbel" panose="020B0503020204020204" pitchFamily="34" charset="0"/>
                        </a:rPr>
                        <a:t>Customer Participation</a:t>
                      </a:r>
                      <a:endParaRPr lang="en-US" sz="1600" b="1" i="0" u="none" strike="noStrike" dirty="0">
                        <a:effectLst/>
                        <a:latin typeface="Corbel" panose="020B0503020204020204" pitchFamily="34" charset="0"/>
                      </a:endParaRPr>
                    </a:p>
                  </a:txBody>
                  <a:tcPr anchor="ctr"/>
                </a:tc>
                <a:tc>
                  <a:txBody>
                    <a:bodyPr/>
                    <a:lstStyle/>
                    <a:p>
                      <a:pPr marL="0" algn="ctr"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85%</a:t>
                      </a:r>
                      <a:r>
                        <a:rPr lang="en-US" sz="1600" b="1" i="0" u="none" strike="noStrike" kern="1200" baseline="0" dirty="0">
                          <a:solidFill>
                            <a:srgbClr val="000000"/>
                          </a:solidFill>
                          <a:effectLst/>
                          <a:latin typeface="Corbel" panose="020B0503020204020204" pitchFamily="34" charset="0"/>
                        </a:rPr>
                        <a:t> </a:t>
                      </a:r>
                      <a:endParaRPr lang="en-US" sz="1600" b="1" i="0" u="none" strike="noStrike" kern="1200" baseline="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across all </a:t>
                      </a:r>
                      <a:r>
                        <a:rPr lang="en-US" sz="1400" b="0" i="0" u="none" strike="noStrike" kern="1200" baseline="0" dirty="0">
                          <a:solidFill>
                            <a:srgbClr val="000000"/>
                          </a:solidFill>
                          <a:effectLst/>
                          <a:latin typeface="Corbel" panose="020B0503020204020204" pitchFamily="34" charset="0"/>
                        </a:rPr>
                        <a:t>customer groups</a:t>
                      </a:r>
                      <a:endParaRPr lang="en-US" sz="1400" b="0" i="0" u="none" strike="noStrike" dirty="0">
                        <a:effectLst/>
                        <a:latin typeface="Corbel" panose="020B0503020204020204" pitchFamily="34" charset="0"/>
                      </a:endParaRPr>
                    </a:p>
                  </a:txBody>
                  <a:tcPr anchor="ctr"/>
                </a:tc>
                <a:tc>
                  <a:txBody>
                    <a:bodyPr/>
                    <a:lstStyle/>
                    <a:p>
                      <a:pPr marL="0" marR="0" indent="0" algn="ctr" rtl="0" eaLnBrk="1" fontAlgn="auto"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85%</a:t>
                      </a:r>
                      <a:r>
                        <a:rPr lang="en-US" sz="1600" b="1" i="0" u="none" strike="noStrike" kern="1200" baseline="0" dirty="0">
                          <a:solidFill>
                            <a:srgbClr val="000000"/>
                          </a:solidFill>
                          <a:effectLst/>
                          <a:latin typeface="Corbel" panose="020B0503020204020204" pitchFamily="34" charset="0"/>
                        </a:rPr>
                        <a:t> </a:t>
                      </a:r>
                      <a:endParaRPr lang="en-US" sz="1600" b="1" i="0" u="none" strike="noStrike" kern="1200" baseline="0" dirty="0" smtClean="0">
                        <a:solidFill>
                          <a:srgbClr val="000000"/>
                        </a:solidFill>
                        <a:effectLst/>
                        <a:latin typeface="Corbel" panose="020B0503020204020204" pitchFamily="34" charset="0"/>
                      </a:endParaRPr>
                    </a:p>
                    <a:p>
                      <a:pPr marL="0" marR="0" indent="0" algn="ctr" rtl="0" eaLnBrk="1" fontAlgn="auto"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across </a:t>
                      </a:r>
                      <a:r>
                        <a:rPr lang="en-US" sz="1400" b="0" i="0" u="none" strike="noStrike" kern="1200" baseline="0" dirty="0">
                          <a:solidFill>
                            <a:srgbClr val="000000"/>
                          </a:solidFill>
                          <a:effectLst/>
                          <a:latin typeface="Corbel" panose="020B0503020204020204" pitchFamily="34" charset="0"/>
                        </a:rPr>
                        <a:t>all customer groups</a:t>
                      </a:r>
                      <a:endParaRPr lang="en-US" sz="1400" b="0" i="0" u="none" strike="noStrike" dirty="0">
                        <a:effectLst/>
                        <a:latin typeface="Corbel" panose="020B0503020204020204" pitchFamily="34" charset="0"/>
                      </a:endParaRPr>
                    </a:p>
                  </a:txBody>
                  <a:tcPr anchor="ctr"/>
                </a:tc>
                <a:tc>
                  <a:txBody>
                    <a:bodyPr/>
                    <a:lstStyle/>
                    <a:p>
                      <a:pPr marL="0" algn="ctr"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75%</a:t>
                      </a:r>
                      <a:r>
                        <a:rPr lang="en-US" sz="1600" b="0" i="0" u="none" strike="noStrike" kern="1200" dirty="0">
                          <a:solidFill>
                            <a:srgbClr val="000000"/>
                          </a:solidFill>
                          <a:effectLst/>
                          <a:latin typeface="Corbel" panose="020B0503020204020204" pitchFamily="34" charset="0"/>
                        </a:rPr>
                        <a:t> </a:t>
                      </a:r>
                      <a:endParaRPr lang="en-US" sz="1600" b="0" i="0" u="none" strike="noStrike" kern="120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for </a:t>
                      </a:r>
                      <a:r>
                        <a:rPr lang="en-US" sz="1400" b="0" i="0" u="none" strike="noStrike" kern="1200" baseline="0" dirty="0">
                          <a:solidFill>
                            <a:srgbClr val="000000"/>
                          </a:solidFill>
                          <a:effectLst/>
                          <a:latin typeface="Corbel" panose="020B0503020204020204" pitchFamily="34" charset="0"/>
                        </a:rPr>
                        <a:t>residential and small commercial</a:t>
                      </a:r>
                      <a:r>
                        <a:rPr lang="en-US" sz="1600" b="0" i="0" u="none" strike="noStrike" kern="1200" baseline="0" dirty="0">
                          <a:solidFill>
                            <a:srgbClr val="000000"/>
                          </a:solidFill>
                          <a:effectLst/>
                          <a:latin typeface="Corbel" panose="020B0503020204020204" pitchFamily="34" charset="0"/>
                        </a:rPr>
                        <a:t> </a:t>
                      </a:r>
                      <a:endParaRPr lang="en-US" sz="1600" b="0" i="0" u="none" strike="noStrike" kern="1200" baseline="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600" b="1" i="0" u="none" strike="noStrike" kern="1200" baseline="0" dirty="0" smtClean="0">
                          <a:solidFill>
                            <a:srgbClr val="000000"/>
                          </a:solidFill>
                          <a:effectLst/>
                          <a:latin typeface="Corbel" panose="020B0503020204020204" pitchFamily="34" charset="0"/>
                        </a:rPr>
                        <a:t>50</a:t>
                      </a:r>
                      <a:r>
                        <a:rPr lang="en-US" sz="1600" b="1" i="0" u="none" strike="noStrike" kern="1200" baseline="0" dirty="0">
                          <a:solidFill>
                            <a:srgbClr val="000000"/>
                          </a:solidFill>
                          <a:effectLst/>
                          <a:latin typeface="Corbel" panose="020B0503020204020204" pitchFamily="34" charset="0"/>
                        </a:rPr>
                        <a:t>%</a:t>
                      </a:r>
                      <a:r>
                        <a:rPr lang="en-US" sz="1600" b="0" i="0" u="none" strike="noStrike" kern="1200" baseline="0" dirty="0">
                          <a:solidFill>
                            <a:srgbClr val="000000"/>
                          </a:solidFill>
                          <a:effectLst/>
                          <a:latin typeface="Corbel" panose="020B0503020204020204" pitchFamily="34" charset="0"/>
                        </a:rPr>
                        <a:t> </a:t>
                      </a:r>
                      <a:endParaRPr lang="en-US" sz="1600" b="0" i="0" u="none" strike="noStrike" kern="1200" baseline="0" dirty="0" smtClean="0">
                        <a:solidFill>
                          <a:srgbClr val="000000"/>
                        </a:solidFill>
                        <a:effectLst/>
                        <a:latin typeface="Corbel" panose="020B0503020204020204" pitchFamily="34" charset="0"/>
                      </a:endParaRPr>
                    </a:p>
                    <a:p>
                      <a:pPr marL="0" algn="ctr" rtl="0" eaLnBrk="1" fontAlgn="t"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for </a:t>
                      </a:r>
                      <a:r>
                        <a:rPr lang="en-US" sz="1400" b="0" i="0" u="none" strike="noStrike" kern="1200" baseline="0" dirty="0">
                          <a:solidFill>
                            <a:srgbClr val="000000"/>
                          </a:solidFill>
                          <a:effectLst/>
                          <a:latin typeface="Corbel" panose="020B0503020204020204" pitchFamily="34" charset="0"/>
                        </a:rPr>
                        <a:t>all other </a:t>
                      </a:r>
                      <a:r>
                        <a:rPr lang="en-US" sz="1400" b="0" i="0" u="none" strike="noStrike" kern="1200" baseline="0" dirty="0" smtClean="0">
                          <a:solidFill>
                            <a:srgbClr val="000000"/>
                          </a:solidFill>
                          <a:effectLst/>
                          <a:latin typeface="Corbel" panose="020B0503020204020204" pitchFamily="34" charset="0"/>
                        </a:rPr>
                        <a:t>groups</a:t>
                      </a:r>
                      <a:endParaRPr lang="en-US" sz="1400" b="0" i="0" u="none" strike="noStrike" dirty="0">
                        <a:effectLst/>
                        <a:latin typeface="Corbel" panose="020B0503020204020204" pitchFamily="34" charset="0"/>
                      </a:endParaRPr>
                    </a:p>
                  </a:txBody>
                  <a:tcPr/>
                </a:tc>
              </a:tr>
              <a:tr h="1230219">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orbel" panose="020B0503020204020204" pitchFamily="34" charset="0"/>
                        </a:rPr>
                        <a:t>Comparative GHG Emissions </a:t>
                      </a:r>
                      <a:r>
                        <a:rPr lang="en-US" sz="1600" b="1" i="0" u="none" strike="noStrike" kern="1200" dirty="0" smtClean="0">
                          <a:solidFill>
                            <a:srgbClr val="000000"/>
                          </a:solidFill>
                          <a:effectLst/>
                          <a:latin typeface="Corbel" panose="020B0503020204020204" pitchFamily="34" charset="0"/>
                        </a:rPr>
                        <a:t>Impacts </a:t>
                      </a:r>
                    </a:p>
                    <a:p>
                      <a:pPr marL="0" algn="l" rtl="0" eaLnBrk="1" fontAlgn="t" latinLnBrk="0" hangingPunct="1">
                        <a:spcBef>
                          <a:spcPts val="0"/>
                        </a:spcBef>
                        <a:spcAft>
                          <a:spcPts val="0"/>
                        </a:spcAft>
                      </a:pPr>
                      <a:r>
                        <a:rPr lang="en-US" sz="1200" b="0" i="0" u="none" strike="noStrike" dirty="0" smtClean="0">
                          <a:effectLst/>
                          <a:latin typeface="Corbel" panose="020B0503020204020204" pitchFamily="34" charset="0"/>
                        </a:rPr>
                        <a:t>(approx. savings in metric</a:t>
                      </a:r>
                      <a:r>
                        <a:rPr lang="en-US" sz="1200" b="0" i="0" u="none" strike="noStrike" baseline="0" dirty="0" smtClean="0">
                          <a:effectLst/>
                          <a:latin typeface="Corbel" panose="020B0503020204020204" pitchFamily="34" charset="0"/>
                        </a:rPr>
                        <a:t> tons of CO2 equivalent)</a:t>
                      </a:r>
                      <a:endParaRPr lang="en-US" sz="1200" b="0" i="0" u="none" strike="noStrike" dirty="0">
                        <a:effectLst/>
                        <a:latin typeface="Corbel" panose="020B0503020204020204" pitchFamily="34" charset="0"/>
                      </a:endParaRPr>
                    </a:p>
                  </a:txBody>
                  <a:tcPr anchor="ctr"/>
                </a:tc>
                <a:tc>
                  <a:txBody>
                    <a:bodyPr/>
                    <a:lstStyle/>
                    <a:p>
                      <a:pPr marL="0" algn="ctr" rtl="0" eaLnBrk="1" fontAlgn="t" latinLnBrk="0" hangingPunct="1">
                        <a:spcBef>
                          <a:spcPts val="0"/>
                        </a:spcBef>
                        <a:spcAft>
                          <a:spcPts val="0"/>
                        </a:spcAft>
                      </a:pPr>
                      <a:r>
                        <a:rPr lang="en-US" sz="1600" b="1" i="0" u="none" strike="noStrike" kern="1200" baseline="0" dirty="0" smtClean="0">
                          <a:solidFill>
                            <a:srgbClr val="000000"/>
                          </a:solidFill>
                          <a:effectLst/>
                          <a:latin typeface="Corbel" panose="020B0503020204020204" pitchFamily="34" charset="0"/>
                        </a:rPr>
                        <a:t>211,000 </a:t>
                      </a:r>
                    </a:p>
                    <a:p>
                      <a:pPr marL="0" algn="ctr" rtl="0" eaLnBrk="1" fontAlgn="t"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MTCO2 </a:t>
                      </a:r>
                    </a:p>
                    <a:p>
                      <a:pPr marL="0" algn="ctr" rtl="0" eaLnBrk="1" fontAlgn="t"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of </a:t>
                      </a:r>
                      <a:r>
                        <a:rPr lang="en-US" sz="1400" b="0" i="0" u="sng" strike="noStrike" kern="1200" baseline="0" dirty="0" smtClean="0">
                          <a:solidFill>
                            <a:srgbClr val="000000"/>
                          </a:solidFill>
                          <a:effectLst/>
                          <a:latin typeface="Corbel" panose="020B0503020204020204" pitchFamily="34" charset="0"/>
                        </a:rPr>
                        <a:t>additional</a:t>
                      </a:r>
                      <a:r>
                        <a:rPr lang="en-US" sz="1400" b="0" i="0" u="none" strike="noStrike" kern="1200" baseline="0" dirty="0" smtClean="0">
                          <a:solidFill>
                            <a:srgbClr val="000000"/>
                          </a:solidFill>
                          <a:effectLst/>
                          <a:latin typeface="Corbel" panose="020B0503020204020204" pitchFamily="34" charset="0"/>
                        </a:rPr>
                        <a:t> GHG emissions in </a:t>
                      </a:r>
                      <a:r>
                        <a:rPr lang="en-US" sz="1400" b="0" i="0" u="none" strike="noStrike" kern="1200" baseline="0" dirty="0">
                          <a:solidFill>
                            <a:srgbClr val="000000"/>
                          </a:solidFill>
                          <a:effectLst/>
                          <a:latin typeface="Corbel" panose="020B0503020204020204" pitchFamily="34" charset="0"/>
                        </a:rPr>
                        <a:t>Year 1</a:t>
                      </a:r>
                      <a:endParaRPr lang="en-US" sz="1400" b="0" i="0" u="none" strike="noStrike" dirty="0">
                        <a:effectLst/>
                        <a:latin typeface="Corbel" panose="020B0503020204020204" pitchFamily="34" charset="0"/>
                      </a:endParaRPr>
                    </a:p>
                  </a:txBody>
                  <a:tcPr/>
                </a:tc>
                <a:tc>
                  <a:txBody>
                    <a:bodyPr/>
                    <a:lstStyle/>
                    <a:p>
                      <a:pPr marL="0" marR="0" indent="0" algn="ctr" rtl="0" eaLnBrk="1" fontAlgn="auto"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75,000</a:t>
                      </a:r>
                    </a:p>
                    <a:p>
                      <a:pPr marL="0" marR="0" indent="0" algn="ctr" rtl="0" eaLnBrk="1" fontAlgn="auto"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MTCO2</a:t>
                      </a:r>
                      <a:r>
                        <a:rPr lang="en-US" sz="1600" b="0" i="0" u="none" strike="noStrike" kern="1200" baseline="0" dirty="0" smtClean="0">
                          <a:solidFill>
                            <a:srgbClr val="000000"/>
                          </a:solidFill>
                          <a:effectLst/>
                          <a:latin typeface="Corbel" panose="020B0503020204020204" pitchFamily="34" charset="0"/>
                        </a:rPr>
                        <a:t> </a:t>
                      </a:r>
                      <a:endParaRPr lang="en-US" sz="1400" b="0" i="0" u="none" strike="noStrike" kern="1200" baseline="0" dirty="0" smtClean="0">
                        <a:solidFill>
                          <a:srgbClr val="000000"/>
                        </a:solidFill>
                        <a:effectLst/>
                        <a:latin typeface="Corbel" panose="020B0503020204020204" pitchFamily="34" charset="0"/>
                      </a:endParaRPr>
                    </a:p>
                    <a:p>
                      <a:pPr marL="0" marR="0" indent="0" algn="ctr" rtl="0" eaLnBrk="1" fontAlgn="auto"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of GHG </a:t>
                      </a:r>
                      <a:r>
                        <a:rPr lang="en-US" sz="1400" b="0" i="0" u="none" strike="noStrike" kern="1200" baseline="0" dirty="0">
                          <a:solidFill>
                            <a:srgbClr val="000000"/>
                          </a:solidFill>
                          <a:effectLst/>
                          <a:latin typeface="Corbel" panose="020B0503020204020204" pitchFamily="34" charset="0"/>
                        </a:rPr>
                        <a:t>emissions </a:t>
                      </a:r>
                      <a:r>
                        <a:rPr lang="en-US" sz="1400" b="0" i="0" u="sng" strike="noStrike" kern="1200" baseline="0" dirty="0">
                          <a:solidFill>
                            <a:srgbClr val="000000"/>
                          </a:solidFill>
                          <a:effectLst/>
                          <a:latin typeface="Corbel" panose="020B0503020204020204" pitchFamily="34" charset="0"/>
                        </a:rPr>
                        <a:t>reduction</a:t>
                      </a:r>
                      <a:r>
                        <a:rPr lang="en-US" sz="1400" b="0" i="0" u="none" strike="noStrike" kern="1200" dirty="0">
                          <a:solidFill>
                            <a:srgbClr val="000000"/>
                          </a:solidFill>
                          <a:effectLst/>
                          <a:latin typeface="Corbel" panose="020B0503020204020204" pitchFamily="34" charset="0"/>
                        </a:rPr>
                        <a:t> in Year 1</a:t>
                      </a:r>
                      <a:endParaRPr lang="en-US" sz="1400" b="0" i="0" u="none" strike="noStrike" dirty="0">
                        <a:effectLst/>
                        <a:latin typeface="Corbel" panose="020B0503020204020204" pitchFamily="34" charset="0"/>
                      </a:endParaRPr>
                    </a:p>
                  </a:txBody>
                  <a:tcPr/>
                </a:tc>
                <a:tc>
                  <a:txBody>
                    <a:bodyPr/>
                    <a:lstStyle/>
                    <a:p>
                      <a:pPr marL="0" marR="0" indent="0" algn="ctr" rtl="0" eaLnBrk="1" fontAlgn="auto" latinLnBrk="0" hangingPunct="1">
                        <a:spcBef>
                          <a:spcPts val="0"/>
                        </a:spcBef>
                        <a:spcAft>
                          <a:spcPts val="0"/>
                        </a:spcAft>
                      </a:pPr>
                      <a:r>
                        <a:rPr lang="en-US" sz="1600" b="1" i="0" u="none" strike="noStrike" kern="1200" dirty="0" smtClean="0">
                          <a:solidFill>
                            <a:srgbClr val="000000"/>
                          </a:solidFill>
                          <a:effectLst/>
                          <a:latin typeface="Corbel" panose="020B0503020204020204" pitchFamily="34" charset="0"/>
                        </a:rPr>
                        <a:t>204,000</a:t>
                      </a:r>
                      <a:r>
                        <a:rPr lang="en-US" sz="1600" b="0" i="0" u="none" strike="noStrike" kern="1200" baseline="0" dirty="0" smtClean="0">
                          <a:solidFill>
                            <a:srgbClr val="000000"/>
                          </a:solidFill>
                          <a:effectLst/>
                          <a:latin typeface="Corbel" panose="020B0503020204020204" pitchFamily="34" charset="0"/>
                        </a:rPr>
                        <a:t> </a:t>
                      </a:r>
                    </a:p>
                    <a:p>
                      <a:pPr marL="0" marR="0" indent="0" algn="ctr" rtl="0" eaLnBrk="1" fontAlgn="auto"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MTCO2</a:t>
                      </a:r>
                    </a:p>
                    <a:p>
                      <a:pPr marL="0" marR="0" indent="0" algn="ctr" rtl="0" eaLnBrk="1" fontAlgn="auto" latinLnBrk="0" hangingPunct="1">
                        <a:spcBef>
                          <a:spcPts val="0"/>
                        </a:spcBef>
                        <a:spcAft>
                          <a:spcPts val="0"/>
                        </a:spcAft>
                      </a:pPr>
                      <a:r>
                        <a:rPr lang="en-US" sz="1400" b="0" i="0" u="none" strike="noStrike" kern="1200" baseline="0" dirty="0" smtClean="0">
                          <a:solidFill>
                            <a:srgbClr val="000000"/>
                          </a:solidFill>
                          <a:effectLst/>
                          <a:latin typeface="Corbel" panose="020B0503020204020204" pitchFamily="34" charset="0"/>
                        </a:rPr>
                        <a:t> of GHG </a:t>
                      </a:r>
                      <a:r>
                        <a:rPr lang="en-US" sz="1400" b="0" i="0" u="none" strike="noStrike" kern="1200" baseline="0" dirty="0">
                          <a:solidFill>
                            <a:srgbClr val="000000"/>
                          </a:solidFill>
                          <a:effectLst/>
                          <a:latin typeface="Corbel" panose="020B0503020204020204" pitchFamily="34" charset="0"/>
                        </a:rPr>
                        <a:t>emissions </a:t>
                      </a:r>
                      <a:r>
                        <a:rPr lang="en-US" sz="1400" b="0" i="0" u="sng" strike="noStrike" kern="1200" baseline="0" dirty="0">
                          <a:solidFill>
                            <a:srgbClr val="000000"/>
                          </a:solidFill>
                          <a:effectLst/>
                          <a:latin typeface="Corbel" panose="020B0503020204020204" pitchFamily="34" charset="0"/>
                        </a:rPr>
                        <a:t>reduction</a:t>
                      </a:r>
                      <a:r>
                        <a:rPr lang="en-US" sz="1400" b="0" i="0" u="none" strike="noStrike" kern="1200" dirty="0">
                          <a:solidFill>
                            <a:srgbClr val="000000"/>
                          </a:solidFill>
                          <a:effectLst/>
                          <a:latin typeface="Corbel" panose="020B0503020204020204" pitchFamily="34" charset="0"/>
                        </a:rPr>
                        <a:t> in </a:t>
                      </a:r>
                      <a:r>
                        <a:rPr lang="en-US" sz="1400" b="0" i="0" u="none" strike="noStrike" kern="1200" dirty="0" smtClean="0">
                          <a:solidFill>
                            <a:srgbClr val="000000"/>
                          </a:solidFill>
                          <a:effectLst/>
                          <a:latin typeface="Corbel" panose="020B0503020204020204" pitchFamily="34" charset="0"/>
                        </a:rPr>
                        <a:t>Year </a:t>
                      </a:r>
                      <a:r>
                        <a:rPr lang="en-US" sz="1400" b="0" i="0" u="none" strike="noStrike" kern="1200" dirty="0">
                          <a:solidFill>
                            <a:srgbClr val="000000"/>
                          </a:solidFill>
                          <a:effectLst/>
                          <a:latin typeface="Corbel" panose="020B0503020204020204" pitchFamily="34" charset="0"/>
                        </a:rPr>
                        <a:t>1</a:t>
                      </a:r>
                      <a:endParaRPr lang="en-US" sz="1400" b="0" i="0" u="none" strike="noStrike" dirty="0">
                        <a:effectLst/>
                        <a:latin typeface="Corbel" panose="020B0503020204020204" pitchFamily="34" charset="0"/>
                      </a:endParaRPr>
                    </a:p>
                  </a:txBody>
                  <a:tcPr/>
                </a:tc>
              </a:tr>
            </a:tbl>
          </a:graphicData>
        </a:graphic>
      </p:graphicFrame>
    </p:spTree>
    <p:extLst>
      <p:ext uri="{BB962C8B-B14F-4D97-AF65-F5344CB8AC3E}">
        <p14:creationId xmlns:p14="http://schemas.microsoft.com/office/powerpoint/2010/main" val="50833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371600"/>
            <a:ext cx="8610599" cy="4610493"/>
          </a:xfrm>
          <a:prstGeom prst="rect">
            <a:avLst/>
          </a:prstGeom>
          <a:noFill/>
        </p:spPr>
        <p:txBody>
          <a:bodyPr wrap="square" rtlCol="0">
            <a:spAutoFit/>
          </a:bodyPr>
          <a:lstStyle/>
          <a:p>
            <a:pPr marL="342900" indent="-342900">
              <a:lnSpc>
                <a:spcPct val="90000"/>
              </a:lnSpc>
              <a:buFont typeface="Wingdings" panose="05000000000000000000" pitchFamily="2" charset="2"/>
              <a:buChar char="Ø"/>
            </a:pPr>
            <a:r>
              <a:rPr lang="en-US" sz="2000" dirty="0" smtClean="0"/>
              <a:t>Representatives from all cities included</a:t>
            </a:r>
          </a:p>
          <a:p>
            <a:pPr marL="342900" indent="-342900">
              <a:lnSpc>
                <a:spcPct val="90000"/>
              </a:lnSpc>
              <a:buFont typeface="Wingdings" panose="05000000000000000000" pitchFamily="2" charset="2"/>
              <a:buChar char="Ø"/>
            </a:pPr>
            <a:endParaRPr lang="en-US" sz="2000" dirty="0" smtClean="0"/>
          </a:p>
          <a:p>
            <a:pPr marL="342900" indent="-342900">
              <a:lnSpc>
                <a:spcPct val="90000"/>
              </a:lnSpc>
              <a:buFont typeface="Wingdings" panose="05000000000000000000" pitchFamily="2" charset="2"/>
              <a:buChar char="Ø"/>
            </a:pPr>
            <a:r>
              <a:rPr lang="en-US" sz="2000" dirty="0"/>
              <a:t>S</a:t>
            </a:r>
            <a:r>
              <a:rPr lang="en-US" sz="2000" dirty="0" smtClean="0"/>
              <a:t>takeholders including environmental groups, labor, social justice and other organizations</a:t>
            </a:r>
          </a:p>
          <a:p>
            <a:pPr marL="342900" indent="-342900">
              <a:lnSpc>
                <a:spcPct val="90000"/>
              </a:lnSpc>
              <a:buFont typeface="Wingdings" panose="05000000000000000000" pitchFamily="2" charset="2"/>
              <a:buChar char="Ø"/>
            </a:pPr>
            <a:endParaRPr lang="en-US" sz="2000" dirty="0" smtClean="0"/>
          </a:p>
          <a:p>
            <a:pPr marL="342900" indent="-342900">
              <a:lnSpc>
                <a:spcPct val="90000"/>
              </a:lnSpc>
              <a:buFont typeface="Wingdings" panose="05000000000000000000" pitchFamily="2" charset="2"/>
              <a:buChar char="Ø"/>
            </a:pPr>
            <a:r>
              <a:rPr lang="en-US" sz="2000" dirty="0" smtClean="0"/>
              <a:t>The SC meets every month to discuss CCE issues and advise Board of Supervisors (for example, the Committee advised on the scope of the technical study).</a:t>
            </a:r>
          </a:p>
          <a:p>
            <a:pPr marL="342900" indent="-342900">
              <a:lnSpc>
                <a:spcPct val="90000"/>
              </a:lnSpc>
              <a:buFont typeface="Wingdings" panose="05000000000000000000" pitchFamily="2" charset="2"/>
              <a:buChar char="Ø"/>
            </a:pPr>
            <a:endParaRPr lang="en-US" sz="2000" dirty="0" smtClean="0"/>
          </a:p>
          <a:p>
            <a:pPr marL="342900" indent="-342900">
              <a:lnSpc>
                <a:spcPct val="90000"/>
              </a:lnSpc>
              <a:buFont typeface="Wingdings" panose="05000000000000000000" pitchFamily="2" charset="2"/>
              <a:buChar char="Ø"/>
            </a:pPr>
            <a:r>
              <a:rPr lang="en-US" sz="2000" dirty="0" smtClean="0"/>
              <a:t>Also a forum for discussion and education (including presentations on broader energy markets, CCE policy updates, etc.)</a:t>
            </a:r>
            <a:endParaRPr lang="en-US" sz="2000" dirty="0"/>
          </a:p>
          <a:p>
            <a:pPr marL="342900" indent="-342900">
              <a:lnSpc>
                <a:spcPct val="90000"/>
              </a:lnSpc>
              <a:buFont typeface="Wingdings" panose="05000000000000000000" pitchFamily="2" charset="2"/>
              <a:buChar char="Ø"/>
            </a:pPr>
            <a:endParaRPr lang="en-US" sz="2000" dirty="0"/>
          </a:p>
          <a:p>
            <a:pPr marL="342900" indent="-342900">
              <a:lnSpc>
                <a:spcPct val="90000"/>
              </a:lnSpc>
              <a:buFont typeface="Arial"/>
              <a:buChar char="•"/>
            </a:pPr>
            <a:endParaRPr lang="en-US" sz="2400" dirty="0" smtClean="0"/>
          </a:p>
          <a:p>
            <a:endParaRPr lang="en-US" sz="2800" dirty="0" smtClean="0"/>
          </a:p>
          <a:p>
            <a:endParaRPr lang="en-US" sz="2800" dirty="0" smtClean="0"/>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8" name="TextBox 7"/>
          <p:cNvSpPr txBox="1"/>
          <p:nvPr/>
        </p:nvSpPr>
        <p:spPr>
          <a:xfrm>
            <a:off x="350855" y="294607"/>
            <a:ext cx="5791200" cy="584775"/>
          </a:xfrm>
          <a:prstGeom prst="rect">
            <a:avLst/>
          </a:prstGeom>
          <a:noFill/>
        </p:spPr>
        <p:txBody>
          <a:bodyPr wrap="square" rtlCol="0">
            <a:spAutoFit/>
          </a:bodyPr>
          <a:lstStyle/>
          <a:p>
            <a:r>
              <a:rPr lang="en-US" sz="3200" dirty="0" smtClean="0">
                <a:solidFill>
                  <a:srgbClr val="0070C0"/>
                </a:solidFill>
              </a:rPr>
              <a:t>CCE Steering Committee (SC)</a:t>
            </a:r>
            <a:endParaRPr lang="en-US" sz="3200" dirty="0">
              <a:solidFill>
                <a:srgbClr val="0070C0"/>
              </a:solidFill>
            </a:endParaRPr>
          </a:p>
        </p:txBody>
      </p:sp>
      <p:pic>
        <p:nvPicPr>
          <p:cNvPr id="5124" name="Picture 4" descr="http://www.berkeley.edu/news/media/releases/2003/11/images/sol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4096" y="4495800"/>
            <a:ext cx="3250504" cy="182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8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6517" y="294607"/>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smtClean="0">
                <a:solidFill>
                  <a:srgbClr val="0070C0"/>
                </a:solidFill>
                <a:latin typeface="+mj-lt"/>
              </a:rPr>
              <a:t>Steering Committee Goals</a:t>
            </a:r>
            <a:endParaRPr lang="en-US" sz="4400" dirty="0">
              <a:solidFill>
                <a:srgbClr val="0070C0"/>
              </a:solidFill>
              <a:latin typeface="+mj-lt"/>
            </a:endParaRPr>
          </a:p>
        </p:txBody>
      </p:sp>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9"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10" name="Rectangle 9"/>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C SC Goals doc.jpg"/>
          <p:cNvPicPr>
            <a:picLocks noChangeAspect="1"/>
          </p:cNvPicPr>
          <p:nvPr/>
        </p:nvPicPr>
        <p:blipFill>
          <a:blip r:embed="rId4" cstate="print"/>
          <a:stretch>
            <a:fillRect/>
          </a:stretch>
        </p:blipFill>
        <p:spPr>
          <a:xfrm>
            <a:off x="533400" y="1231323"/>
            <a:ext cx="8007245" cy="5550477"/>
          </a:xfrm>
          <a:prstGeom prst="rect">
            <a:avLst/>
          </a:prstGeom>
        </p:spPr>
      </p:pic>
    </p:spTree>
    <p:extLst>
      <p:ext uri="{BB962C8B-B14F-4D97-AF65-F5344CB8AC3E}">
        <p14:creationId xmlns:p14="http://schemas.microsoft.com/office/powerpoint/2010/main" val="195854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10" name="Rectangle 9"/>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13" name="Rectangle 12"/>
          <p:cNvSpPr/>
          <p:nvPr/>
        </p:nvSpPr>
        <p:spPr>
          <a:xfrm>
            <a:off x="304800" y="429972"/>
            <a:ext cx="2890407" cy="584775"/>
          </a:xfrm>
          <a:prstGeom prst="rect">
            <a:avLst/>
          </a:prstGeom>
        </p:spPr>
        <p:txBody>
          <a:bodyPr wrap="none">
            <a:spAutoFit/>
          </a:bodyPr>
          <a:lstStyle/>
          <a:p>
            <a:r>
              <a:rPr lang="en-US" sz="3200" dirty="0" smtClean="0">
                <a:solidFill>
                  <a:srgbClr val="0070C0"/>
                </a:solidFill>
              </a:rPr>
              <a:t>Project Timeline</a:t>
            </a:r>
            <a:endParaRPr lang="en-US" sz="3200" dirty="0">
              <a:solidFill>
                <a:srgbClr val="0070C0"/>
              </a:solidFill>
            </a:endParaRPr>
          </a:p>
        </p:txBody>
      </p:sp>
      <p:sp>
        <p:nvSpPr>
          <p:cNvPr id="8" name="Content Placeholder 2"/>
          <p:cNvSpPr>
            <a:spLocks noGrp="1"/>
          </p:cNvSpPr>
          <p:nvPr>
            <p:ph idx="1"/>
          </p:nvPr>
        </p:nvSpPr>
        <p:spPr>
          <a:xfrm>
            <a:off x="150813" y="1676400"/>
            <a:ext cx="8527520" cy="5638800"/>
          </a:xfrm>
        </p:spPr>
        <p:txBody>
          <a:bodyPr>
            <a:normAutofit/>
          </a:bodyPr>
          <a:lstStyle/>
          <a:p>
            <a:pPr>
              <a:buFont typeface="Wingdings" panose="05000000000000000000" pitchFamily="2" charset="2"/>
              <a:buChar char="Ø"/>
            </a:pPr>
            <a:r>
              <a:rPr lang="en-US" sz="2400" dirty="0"/>
              <a:t>G</a:t>
            </a:r>
            <a:r>
              <a:rPr lang="en-US" sz="2400" dirty="0" smtClean="0"/>
              <a:t>oal is to launch EBCE by April</a:t>
            </a:r>
            <a:r>
              <a:rPr lang="en-US" sz="2400" dirty="0"/>
              <a:t> </a:t>
            </a:r>
            <a:r>
              <a:rPr lang="en-US" sz="2400" dirty="0" smtClean="0"/>
              <a:t>2017</a:t>
            </a:r>
          </a:p>
          <a:p>
            <a:pPr>
              <a:buFont typeface="Wingdings" panose="05000000000000000000" pitchFamily="2" charset="2"/>
              <a:buChar char="Ø"/>
            </a:pPr>
            <a:endParaRPr lang="en-US" sz="1200" dirty="0" smtClean="0"/>
          </a:p>
          <a:p>
            <a:pPr>
              <a:buFont typeface="Wingdings" panose="05000000000000000000" pitchFamily="2" charset="2"/>
              <a:buChar char="Ø"/>
            </a:pPr>
            <a:r>
              <a:rPr lang="en-US" sz="2400" dirty="0" smtClean="0"/>
              <a:t>To meet this goal, we are working on parallel paths</a:t>
            </a:r>
          </a:p>
          <a:p>
            <a:pPr>
              <a:buFont typeface="Wingdings" panose="05000000000000000000" pitchFamily="2" charset="2"/>
              <a:buChar char="Ø"/>
            </a:pPr>
            <a:endParaRPr lang="en-US" sz="1200" b="1" u="sng" dirty="0" smtClean="0"/>
          </a:p>
          <a:p>
            <a:pPr>
              <a:buFont typeface="Wingdings" panose="05000000000000000000" pitchFamily="2" charset="2"/>
              <a:buChar char="Ø"/>
            </a:pPr>
            <a:r>
              <a:rPr lang="en-US" sz="2400" dirty="0" smtClean="0"/>
              <a:t>The County is starting the JPA process now and has reached out to all the city managers and attorneys.  The tentative deadline to join the JPA is October 31, 2016</a:t>
            </a:r>
            <a:endParaRPr lang="en-US" sz="1000" dirty="0" smtClean="0"/>
          </a:p>
          <a:p>
            <a:pPr>
              <a:buFont typeface="Wingdings" panose="05000000000000000000" pitchFamily="2" charset="2"/>
              <a:buChar char="Ø"/>
            </a:pPr>
            <a:endParaRPr lang="en-US" sz="1400" dirty="0" smtClean="0"/>
          </a:p>
          <a:p>
            <a:pPr>
              <a:buFont typeface="Wingdings" panose="05000000000000000000" pitchFamily="2" charset="2"/>
              <a:buChar char="Ø"/>
            </a:pPr>
            <a:r>
              <a:rPr lang="en-US" sz="2400" dirty="0" smtClean="0"/>
              <a:t>As an initial step, County is briefing all the cities on progress to date and plans going forward.</a:t>
            </a:r>
          </a:p>
          <a:p>
            <a:endParaRPr lang="en-US" sz="2000" dirty="0" smtClean="0"/>
          </a:p>
          <a:p>
            <a:endParaRPr lang="en-US" dirty="0"/>
          </a:p>
          <a:p>
            <a:endParaRPr lang="en-US" dirty="0" smtClean="0"/>
          </a:p>
          <a:p>
            <a:endParaRPr lang="en-US" dirty="0"/>
          </a:p>
        </p:txBody>
      </p:sp>
    </p:spTree>
    <p:extLst>
      <p:ext uri="{BB962C8B-B14F-4D97-AF65-F5344CB8AC3E}">
        <p14:creationId xmlns:p14="http://schemas.microsoft.com/office/powerpoint/2010/main" val="64846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0000" y="1208555"/>
            <a:ext cx="20574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 1a:</a:t>
            </a:r>
            <a:br>
              <a:rPr lang="en-US" sz="2000" b="1" dirty="0" smtClean="0"/>
            </a:br>
            <a:r>
              <a:rPr lang="en-US" sz="2000" b="1" dirty="0" smtClean="0"/>
              <a:t>Initial</a:t>
            </a:r>
            <a:endParaRPr lang="en-US" sz="2000" b="1" dirty="0"/>
          </a:p>
        </p:txBody>
      </p:sp>
      <p:sp>
        <p:nvSpPr>
          <p:cNvPr id="6" name="Rounded Rectangle 5"/>
          <p:cNvSpPr/>
          <p:nvPr/>
        </p:nvSpPr>
        <p:spPr>
          <a:xfrm>
            <a:off x="2410600" y="1208555"/>
            <a:ext cx="20574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 1b: </a:t>
            </a:r>
          </a:p>
          <a:p>
            <a:pPr algn="ctr"/>
            <a:r>
              <a:rPr lang="en-US" sz="2000" b="1" dirty="0" smtClean="0"/>
              <a:t>Tech Study</a:t>
            </a:r>
            <a:endParaRPr lang="en-US" sz="2000" b="1" dirty="0"/>
          </a:p>
        </p:txBody>
      </p:sp>
      <p:sp>
        <p:nvSpPr>
          <p:cNvPr id="7" name="Rounded Rectangle 6"/>
          <p:cNvSpPr/>
          <p:nvPr/>
        </p:nvSpPr>
        <p:spPr>
          <a:xfrm>
            <a:off x="4671200" y="1208555"/>
            <a:ext cx="20574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 2:   Program Dev’t</a:t>
            </a:r>
            <a:endParaRPr lang="en-US" sz="2000" b="1" dirty="0"/>
          </a:p>
        </p:txBody>
      </p:sp>
      <p:sp>
        <p:nvSpPr>
          <p:cNvPr id="8" name="Rounded Rectangle 7"/>
          <p:cNvSpPr/>
          <p:nvPr/>
        </p:nvSpPr>
        <p:spPr>
          <a:xfrm>
            <a:off x="6931800" y="1208555"/>
            <a:ext cx="20574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 3: </a:t>
            </a:r>
            <a:br>
              <a:rPr lang="en-US" sz="2000" b="1" dirty="0" smtClean="0"/>
            </a:br>
            <a:r>
              <a:rPr lang="en-US" sz="2000" b="1" dirty="0" smtClean="0"/>
              <a:t>CCE Launch</a:t>
            </a:r>
            <a:endParaRPr lang="en-US" sz="2000" b="1" dirty="0"/>
          </a:p>
        </p:txBody>
      </p:sp>
      <p:sp>
        <p:nvSpPr>
          <p:cNvPr id="9" name="Round Diagonal Corner Rectangle 8"/>
          <p:cNvSpPr/>
          <p:nvPr/>
        </p:nvSpPr>
        <p:spPr>
          <a:xfrm>
            <a:off x="150000" y="2011004"/>
            <a:ext cx="2057400" cy="2789596"/>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BOS funds allocated</a:t>
            </a:r>
            <a:endParaRPr lang="en-US" sz="1400" dirty="0">
              <a:solidFill>
                <a:schemeClr val="tx1"/>
              </a:solidFill>
              <a:latin typeface="Arial" charset="0"/>
            </a:endParaRPr>
          </a:p>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Load data request into PG&amp;E </a:t>
            </a:r>
          </a:p>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Steering Committee (SC) formed</a:t>
            </a:r>
          </a:p>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Webpage and Stakeholder database developed</a:t>
            </a:r>
            <a:endParaRPr lang="en-US" sz="1400" dirty="0">
              <a:solidFill>
                <a:schemeClr val="tx1"/>
              </a:solidFill>
            </a:endParaRPr>
          </a:p>
        </p:txBody>
      </p:sp>
      <p:sp>
        <p:nvSpPr>
          <p:cNvPr id="10" name="Round Diagonal Corner Rectangle 9"/>
          <p:cNvSpPr/>
          <p:nvPr/>
        </p:nvSpPr>
        <p:spPr>
          <a:xfrm>
            <a:off x="2410600" y="2028589"/>
            <a:ext cx="2057400" cy="2789596"/>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Final scope reviewed by SC </a:t>
            </a:r>
          </a:p>
          <a:p>
            <a:pPr marL="285750" lvl="0" indent="-285750">
              <a:spcAft>
                <a:spcPts val="400"/>
              </a:spcAft>
              <a:buFont typeface="Arial" pitchFamily="34" charset="0"/>
              <a:buChar char="•"/>
            </a:pPr>
            <a:r>
              <a:rPr lang="en-US" sz="1400" dirty="0" smtClean="0">
                <a:solidFill>
                  <a:schemeClr val="tx1"/>
                </a:solidFill>
                <a:latin typeface="Arial" charset="0"/>
              </a:rPr>
              <a:t>RFP issued and </a:t>
            </a:r>
            <a:r>
              <a:rPr lang="en-US" sz="1400" dirty="0">
                <a:solidFill>
                  <a:schemeClr val="tx1"/>
                </a:solidFill>
                <a:latin typeface="Arial" charset="0"/>
              </a:rPr>
              <a:t>S</a:t>
            </a:r>
            <a:r>
              <a:rPr lang="en-US" sz="1400" dirty="0" smtClean="0">
                <a:solidFill>
                  <a:schemeClr val="tx1"/>
                </a:solidFill>
                <a:latin typeface="Arial" charset="0"/>
              </a:rPr>
              <a:t>tudy completed </a:t>
            </a:r>
          </a:p>
          <a:p>
            <a:pPr marL="285750" lvl="0" indent="-285750">
              <a:spcAft>
                <a:spcPts val="400"/>
              </a:spcAft>
              <a:buFont typeface="Arial" pitchFamily="34" charset="0"/>
              <a:buChar char="•"/>
            </a:pPr>
            <a:r>
              <a:rPr lang="en-US" sz="1400" dirty="0" smtClean="0">
                <a:solidFill>
                  <a:schemeClr val="tx1"/>
                </a:solidFill>
                <a:latin typeface="Arial" charset="0"/>
              </a:rPr>
              <a:t>Targeted stakeholder mtgs; plan for Phase 2 community outreach</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Expand website</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Go/No-Go decision</a:t>
            </a:r>
          </a:p>
          <a:p>
            <a:pPr marL="119063" lvl="0" indent="-119063">
              <a:spcAft>
                <a:spcPts val="400"/>
              </a:spcAft>
              <a:buFont typeface="Arial" panose="020B0604020202020204" pitchFamily="34" charset="0"/>
              <a:buChar char="•"/>
            </a:pPr>
            <a:endParaRPr lang="en-US" sz="1400" dirty="0">
              <a:solidFill>
                <a:schemeClr val="tx1"/>
              </a:solidFill>
              <a:latin typeface="Arial" charset="0"/>
            </a:endParaRPr>
          </a:p>
          <a:p>
            <a:endParaRPr lang="en-US" sz="1400" dirty="0"/>
          </a:p>
        </p:txBody>
      </p:sp>
      <p:sp>
        <p:nvSpPr>
          <p:cNvPr id="11" name="Round Diagonal Corner Rectangle 10"/>
          <p:cNvSpPr/>
          <p:nvPr/>
        </p:nvSpPr>
        <p:spPr>
          <a:xfrm>
            <a:off x="4671200" y="2011004"/>
            <a:ext cx="2057400" cy="2789596"/>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9063" lvl="0" indent="-119063">
              <a:spcAft>
                <a:spcPts val="400"/>
              </a:spcAft>
              <a:buFont typeface="Arial" panose="020B0604020202020204" pitchFamily="34" charset="0"/>
              <a:buChar char="•"/>
            </a:pPr>
            <a:r>
              <a:rPr lang="en-US" sz="1400" dirty="0" smtClean="0">
                <a:solidFill>
                  <a:schemeClr val="tx1"/>
                </a:solidFill>
                <a:latin typeface="Arial" charset="0"/>
              </a:rPr>
              <a:t>Enabling Ordinances (CCE/JPA) </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Expanded outreach</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Energy Svcs RFP/ Negotiations</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Implementation Plan to CPUC</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Utility Service Agrmt</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Bridge financing to revenue</a:t>
            </a:r>
          </a:p>
          <a:p>
            <a:pPr marL="119063" lvl="0" indent="-119063">
              <a:spcAft>
                <a:spcPts val="400"/>
              </a:spcAft>
              <a:buFont typeface="Arial" panose="020B0604020202020204" pitchFamily="34" charset="0"/>
              <a:buChar char="•"/>
            </a:pPr>
            <a:endParaRPr lang="en-US" sz="1400" dirty="0">
              <a:solidFill>
                <a:schemeClr val="tx1"/>
              </a:solidFill>
              <a:latin typeface="Arial" charset="0"/>
            </a:endParaRPr>
          </a:p>
          <a:p>
            <a:endParaRPr lang="en-US" sz="1400" dirty="0"/>
          </a:p>
        </p:txBody>
      </p:sp>
      <p:sp>
        <p:nvSpPr>
          <p:cNvPr id="12" name="Round Diagonal Corner Rectangle 11"/>
          <p:cNvSpPr/>
          <p:nvPr/>
        </p:nvSpPr>
        <p:spPr>
          <a:xfrm>
            <a:off x="6931800" y="2011003"/>
            <a:ext cx="2057400" cy="2789597"/>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400"/>
              </a:spcAft>
            </a:pPr>
            <a:r>
              <a:rPr lang="en-US" sz="1400" dirty="0" smtClean="0">
                <a:solidFill>
                  <a:schemeClr val="tx1"/>
                </a:solidFill>
                <a:latin typeface="Arial" charset="0"/>
              </a:rPr>
              <a:t>• JPA Org. Devt (e.g. working cap, staffing) </a:t>
            </a:r>
          </a:p>
          <a:p>
            <a:pPr lvl="0">
              <a:spcAft>
                <a:spcPts val="400"/>
              </a:spcAft>
            </a:pPr>
            <a:r>
              <a:rPr lang="en-US" sz="1400" dirty="0" smtClean="0">
                <a:solidFill>
                  <a:schemeClr val="tx1"/>
                </a:solidFill>
                <a:latin typeface="Arial" charset="0"/>
              </a:rPr>
              <a:t>• Data Mgmt and other Svc. Contracts</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Marketing campaign</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Call Center; opt-out notifications </a:t>
            </a:r>
          </a:p>
          <a:p>
            <a:pPr marL="119063" lvl="0" indent="-119063">
              <a:spcAft>
                <a:spcPts val="400"/>
              </a:spcAft>
              <a:buFont typeface="Arial" panose="020B0604020202020204" pitchFamily="34" charset="0"/>
              <a:buChar char="•"/>
            </a:pPr>
            <a:r>
              <a:rPr lang="en-US" sz="1400" dirty="0" smtClean="0">
                <a:solidFill>
                  <a:schemeClr val="tx1"/>
                </a:solidFill>
                <a:latin typeface="Arial" charset="0"/>
              </a:rPr>
              <a:t>Conservation </a:t>
            </a:r>
            <a:r>
              <a:rPr lang="en-US" sz="1400" dirty="0">
                <a:solidFill>
                  <a:schemeClr val="tx1"/>
                </a:solidFill>
                <a:latin typeface="Arial" charset="0"/>
              </a:rPr>
              <a:t>&amp; Renewables </a:t>
            </a:r>
            <a:r>
              <a:rPr lang="en-US" sz="1400" dirty="0" smtClean="0">
                <a:solidFill>
                  <a:schemeClr val="tx1"/>
                </a:solidFill>
                <a:latin typeface="Arial" charset="0"/>
              </a:rPr>
              <a:t>programming</a:t>
            </a:r>
          </a:p>
          <a:p>
            <a:pPr marL="119063" lvl="0" indent="-119063">
              <a:spcAft>
                <a:spcPts val="400"/>
              </a:spcAft>
              <a:buFont typeface="Arial" panose="020B0604020202020204" pitchFamily="34" charset="0"/>
              <a:buChar char="•"/>
            </a:pPr>
            <a:endParaRPr lang="en-US" sz="1400" dirty="0" smtClean="0">
              <a:solidFill>
                <a:schemeClr val="tx1"/>
              </a:solidFill>
              <a:latin typeface="Arial" charset="0"/>
            </a:endParaRPr>
          </a:p>
          <a:p>
            <a:pPr marL="119063" lvl="0" indent="-119063">
              <a:spcAft>
                <a:spcPts val="400"/>
              </a:spcAft>
              <a:buFont typeface="Arial" panose="020B0604020202020204" pitchFamily="34" charset="0"/>
              <a:buChar char="•"/>
            </a:pPr>
            <a:endParaRPr lang="en-US" sz="1400" dirty="0">
              <a:solidFill>
                <a:schemeClr val="tx1"/>
              </a:solidFill>
              <a:latin typeface="Arial" charset="0"/>
            </a:endParaRPr>
          </a:p>
          <a:p>
            <a:endParaRPr lang="en-US" sz="1400" dirty="0"/>
          </a:p>
        </p:txBody>
      </p:sp>
      <p:sp>
        <p:nvSpPr>
          <p:cNvPr id="13" name="Slide Number Placeholder 5"/>
          <p:cNvSpPr>
            <a:spLocks noGrp="1"/>
          </p:cNvSpPr>
          <p:nvPr/>
        </p:nvSpPr>
        <p:spPr>
          <a:xfrm>
            <a:off x="87868" y="6468470"/>
            <a:ext cx="733864" cy="274320"/>
          </a:xfrm>
          <a:prstGeom prst="rect">
            <a:avLst/>
          </a:prstGeom>
        </p:spPr>
        <p:txBody>
          <a:bodyPr vert="horz" bIns="0" rtlCol="0" anchor="b"/>
          <a:lstStyle>
            <a:defPPr>
              <a:defRPr lang="en-US"/>
            </a:defPPr>
            <a:lvl1pPr marL="0" algn="l" defTabSz="914400" rtl="0" eaLnBrk="1" latinLnBrk="0" hangingPunct="1">
              <a:defRPr kumimoji="0" sz="1200" b="1" kern="1200">
                <a:solidFill>
                  <a:srgbClr val="98B954"/>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8F39E-9C37-485F-AC97-16BB4BDF9F49}" type="slidenum">
              <a:rPr lang="en-US" sz="1800" smtClean="0"/>
              <a:pPr/>
              <a:t>18</a:t>
            </a:fld>
            <a:endParaRPr lang="en-US" sz="1800" dirty="0"/>
          </a:p>
        </p:txBody>
      </p:sp>
      <p:grpSp>
        <p:nvGrpSpPr>
          <p:cNvPr id="14" name="Group 13"/>
          <p:cNvGrpSpPr/>
          <p:nvPr/>
        </p:nvGrpSpPr>
        <p:grpSpPr>
          <a:xfrm>
            <a:off x="1674527" y="5266485"/>
            <a:ext cx="1857746" cy="1042473"/>
            <a:chOff x="-2585258" y="2950184"/>
            <a:chExt cx="1857746" cy="1042473"/>
          </a:xfrm>
        </p:grpSpPr>
        <p:grpSp>
          <p:nvGrpSpPr>
            <p:cNvPr id="15" name="Group 14"/>
            <p:cNvGrpSpPr/>
            <p:nvPr/>
          </p:nvGrpSpPr>
          <p:grpSpPr>
            <a:xfrm>
              <a:off x="-2394372" y="3274188"/>
              <a:ext cx="1666860" cy="718469"/>
              <a:chOff x="190886" y="635811"/>
              <a:chExt cx="1666860" cy="718469"/>
            </a:xfrm>
          </p:grpSpPr>
          <p:sp>
            <p:nvSpPr>
              <p:cNvPr id="19" name="Right Arrow 18"/>
              <p:cNvSpPr/>
              <p:nvPr/>
            </p:nvSpPr>
            <p:spPr>
              <a:xfrm>
                <a:off x="190886" y="635811"/>
                <a:ext cx="1666860" cy="718469"/>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0" name="Right Arrow 4"/>
              <p:cNvSpPr/>
              <p:nvPr/>
            </p:nvSpPr>
            <p:spPr>
              <a:xfrm>
                <a:off x="701669" y="743581"/>
                <a:ext cx="998681" cy="502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kern="1200" dirty="0" smtClean="0"/>
                  <a:t>Go/No-Go Decision</a:t>
                </a:r>
                <a:endParaRPr lang="en-US" sz="1400" b="1" kern="1200" dirty="0"/>
              </a:p>
            </p:txBody>
          </p:sp>
        </p:grpSp>
        <p:grpSp>
          <p:nvGrpSpPr>
            <p:cNvPr id="16" name="Group 15"/>
            <p:cNvGrpSpPr/>
            <p:nvPr/>
          </p:nvGrpSpPr>
          <p:grpSpPr>
            <a:xfrm>
              <a:off x="-2585258" y="2950184"/>
              <a:ext cx="769422" cy="769422"/>
              <a:chOff x="0" y="311807"/>
              <a:chExt cx="769422" cy="769422"/>
            </a:xfrm>
          </p:grpSpPr>
          <p:sp>
            <p:nvSpPr>
              <p:cNvPr id="17" name="Oval 16"/>
              <p:cNvSpPr>
                <a:spLocks noChangeAspect="1"/>
              </p:cNvSpPr>
              <p:nvPr/>
            </p:nvSpPr>
            <p:spPr>
              <a:xfrm>
                <a:off x="0" y="311807"/>
                <a:ext cx="769422" cy="76942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18" name="Oval 6"/>
              <p:cNvSpPr>
                <a:spLocks noChangeAspect="1"/>
              </p:cNvSpPr>
              <p:nvPr/>
            </p:nvSpPr>
            <p:spPr>
              <a:xfrm>
                <a:off x="122053" y="433860"/>
                <a:ext cx="497880" cy="497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dirty="0" smtClean="0"/>
                  <a:t>June</a:t>
                </a:r>
                <a:endParaRPr lang="en-US" kern="1200" dirty="0" smtClean="0"/>
              </a:p>
              <a:p>
                <a:pPr lvl="0" algn="ctr" defTabSz="889000">
                  <a:lnSpc>
                    <a:spcPct val="90000"/>
                  </a:lnSpc>
                  <a:spcBef>
                    <a:spcPct val="0"/>
                  </a:spcBef>
                  <a:spcAft>
                    <a:spcPct val="35000"/>
                  </a:spcAft>
                </a:pPr>
                <a:r>
                  <a:rPr lang="en-US" kern="1200" dirty="0" smtClean="0"/>
                  <a:t>2016</a:t>
                </a:r>
                <a:endParaRPr lang="en-US" kern="1200" dirty="0"/>
              </a:p>
            </p:txBody>
          </p:sp>
        </p:grpSp>
      </p:grpSp>
      <p:grpSp>
        <p:nvGrpSpPr>
          <p:cNvPr id="21" name="Group 20"/>
          <p:cNvGrpSpPr/>
          <p:nvPr/>
        </p:nvGrpSpPr>
        <p:grpSpPr>
          <a:xfrm>
            <a:off x="3757427" y="5220154"/>
            <a:ext cx="1857746" cy="1042473"/>
            <a:chOff x="-2585258" y="2950184"/>
            <a:chExt cx="1857746" cy="1042473"/>
          </a:xfrm>
        </p:grpSpPr>
        <p:grpSp>
          <p:nvGrpSpPr>
            <p:cNvPr id="22" name="Group 21"/>
            <p:cNvGrpSpPr/>
            <p:nvPr/>
          </p:nvGrpSpPr>
          <p:grpSpPr>
            <a:xfrm>
              <a:off x="-2394372" y="3274188"/>
              <a:ext cx="1666860" cy="718469"/>
              <a:chOff x="190886" y="635811"/>
              <a:chExt cx="1666860" cy="718469"/>
            </a:xfrm>
          </p:grpSpPr>
          <p:sp>
            <p:nvSpPr>
              <p:cNvPr id="26" name="Right Arrow 25"/>
              <p:cNvSpPr/>
              <p:nvPr/>
            </p:nvSpPr>
            <p:spPr>
              <a:xfrm>
                <a:off x="190886" y="635811"/>
                <a:ext cx="1666860" cy="718469"/>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7" name="Right Arrow 4"/>
              <p:cNvSpPr/>
              <p:nvPr/>
            </p:nvSpPr>
            <p:spPr>
              <a:xfrm>
                <a:off x="654635" y="743581"/>
                <a:ext cx="998681" cy="502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dirty="0" smtClean="0"/>
                  <a:t>Initial JPA Formation</a:t>
                </a:r>
                <a:endParaRPr lang="en-US" sz="1400" b="1" kern="1200" dirty="0"/>
              </a:p>
            </p:txBody>
          </p:sp>
        </p:grpSp>
        <p:grpSp>
          <p:nvGrpSpPr>
            <p:cNvPr id="23" name="Group 22"/>
            <p:cNvGrpSpPr/>
            <p:nvPr/>
          </p:nvGrpSpPr>
          <p:grpSpPr>
            <a:xfrm>
              <a:off x="-2585258" y="2950184"/>
              <a:ext cx="769422" cy="769422"/>
              <a:chOff x="0" y="311807"/>
              <a:chExt cx="769422" cy="769422"/>
            </a:xfrm>
          </p:grpSpPr>
          <p:sp>
            <p:nvSpPr>
              <p:cNvPr id="24" name="Oval 23"/>
              <p:cNvSpPr>
                <a:spLocks noChangeAspect="1"/>
              </p:cNvSpPr>
              <p:nvPr/>
            </p:nvSpPr>
            <p:spPr>
              <a:xfrm>
                <a:off x="0" y="311807"/>
                <a:ext cx="769422" cy="76942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25" name="Oval 6"/>
              <p:cNvSpPr>
                <a:spLocks noChangeAspect="1"/>
              </p:cNvSpPr>
              <p:nvPr/>
            </p:nvSpPr>
            <p:spPr>
              <a:xfrm>
                <a:off x="122053" y="433860"/>
                <a:ext cx="502920" cy="502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kern="1200" dirty="0" smtClean="0"/>
                  <a:t>Q2/3</a:t>
                </a:r>
                <a:br>
                  <a:rPr lang="en-US" kern="1200" dirty="0" smtClean="0"/>
                </a:br>
                <a:r>
                  <a:rPr lang="en-US" kern="1200" dirty="0" smtClean="0"/>
                  <a:t>2016</a:t>
                </a:r>
                <a:endParaRPr lang="en-US" kern="1200" dirty="0"/>
              </a:p>
            </p:txBody>
          </p:sp>
        </p:grpSp>
      </p:grpSp>
      <p:grpSp>
        <p:nvGrpSpPr>
          <p:cNvPr id="35" name="Group 34"/>
          <p:cNvGrpSpPr/>
          <p:nvPr/>
        </p:nvGrpSpPr>
        <p:grpSpPr>
          <a:xfrm>
            <a:off x="5628629" y="5220154"/>
            <a:ext cx="2205971" cy="1198369"/>
            <a:chOff x="-2585258" y="2950184"/>
            <a:chExt cx="2205971" cy="1198369"/>
          </a:xfrm>
        </p:grpSpPr>
        <p:grpSp>
          <p:nvGrpSpPr>
            <p:cNvPr id="36" name="Group 35"/>
            <p:cNvGrpSpPr/>
            <p:nvPr/>
          </p:nvGrpSpPr>
          <p:grpSpPr>
            <a:xfrm>
              <a:off x="-2046147" y="3371899"/>
              <a:ext cx="1666860" cy="776654"/>
              <a:chOff x="539111" y="733522"/>
              <a:chExt cx="1666860" cy="776654"/>
            </a:xfrm>
          </p:grpSpPr>
          <p:sp>
            <p:nvSpPr>
              <p:cNvPr id="40" name="Right Arrow 39"/>
              <p:cNvSpPr/>
              <p:nvPr/>
            </p:nvSpPr>
            <p:spPr>
              <a:xfrm>
                <a:off x="539111" y="733522"/>
                <a:ext cx="1666860" cy="776654"/>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1" name="Right Arrow 4"/>
              <p:cNvSpPr/>
              <p:nvPr/>
            </p:nvSpPr>
            <p:spPr>
              <a:xfrm>
                <a:off x="829405" y="841291"/>
                <a:ext cx="998681" cy="502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dirty="0" smtClean="0"/>
                  <a:t>Imp Plan &amp; Energy Svcs</a:t>
                </a:r>
                <a:endParaRPr lang="en-US" sz="1400" b="1" kern="1200" dirty="0"/>
              </a:p>
            </p:txBody>
          </p:sp>
        </p:grpSp>
        <p:grpSp>
          <p:nvGrpSpPr>
            <p:cNvPr id="37" name="Group 36"/>
            <p:cNvGrpSpPr/>
            <p:nvPr/>
          </p:nvGrpSpPr>
          <p:grpSpPr>
            <a:xfrm>
              <a:off x="-2585258" y="2950184"/>
              <a:ext cx="769422" cy="769422"/>
              <a:chOff x="0" y="311807"/>
              <a:chExt cx="769422" cy="769422"/>
            </a:xfrm>
          </p:grpSpPr>
          <p:sp>
            <p:nvSpPr>
              <p:cNvPr id="38" name="Oval 37"/>
              <p:cNvSpPr>
                <a:spLocks noChangeAspect="1"/>
              </p:cNvSpPr>
              <p:nvPr/>
            </p:nvSpPr>
            <p:spPr>
              <a:xfrm>
                <a:off x="0" y="311807"/>
                <a:ext cx="769422" cy="76942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39" name="Oval 6"/>
              <p:cNvSpPr>
                <a:spLocks noChangeAspect="1"/>
              </p:cNvSpPr>
              <p:nvPr/>
            </p:nvSpPr>
            <p:spPr>
              <a:xfrm>
                <a:off x="122053" y="433860"/>
                <a:ext cx="502920" cy="502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kern="1200" dirty="0" smtClean="0"/>
                  <a:t>Q3/4 2016</a:t>
                </a:r>
                <a:endParaRPr lang="en-US" kern="1200" dirty="0"/>
              </a:p>
            </p:txBody>
          </p:sp>
        </p:grpSp>
      </p:grpSp>
      <p:grpSp>
        <p:nvGrpSpPr>
          <p:cNvPr id="42" name="Group 41"/>
          <p:cNvGrpSpPr/>
          <p:nvPr/>
        </p:nvGrpSpPr>
        <p:grpSpPr>
          <a:xfrm>
            <a:off x="7147132" y="4910867"/>
            <a:ext cx="1842068" cy="813876"/>
            <a:chOff x="-2585258" y="2913548"/>
            <a:chExt cx="1842068" cy="813876"/>
          </a:xfrm>
        </p:grpSpPr>
        <p:grpSp>
          <p:nvGrpSpPr>
            <p:cNvPr id="43" name="Group 42"/>
            <p:cNvGrpSpPr/>
            <p:nvPr/>
          </p:nvGrpSpPr>
          <p:grpSpPr>
            <a:xfrm>
              <a:off x="-2410050" y="2913548"/>
              <a:ext cx="1666860" cy="718469"/>
              <a:chOff x="175208" y="275171"/>
              <a:chExt cx="1666860" cy="718469"/>
            </a:xfrm>
          </p:grpSpPr>
          <p:sp>
            <p:nvSpPr>
              <p:cNvPr id="47" name="Right Arrow 46"/>
              <p:cNvSpPr/>
              <p:nvPr/>
            </p:nvSpPr>
            <p:spPr>
              <a:xfrm>
                <a:off x="175208" y="275171"/>
                <a:ext cx="1666860" cy="718469"/>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8" name="Right Arrow 4"/>
              <p:cNvSpPr/>
              <p:nvPr/>
            </p:nvSpPr>
            <p:spPr>
              <a:xfrm>
                <a:off x="701669" y="382941"/>
                <a:ext cx="998681" cy="502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kern="1200" dirty="0" smtClean="0"/>
                  <a:t>Program Launch</a:t>
                </a:r>
                <a:endParaRPr lang="en-US" sz="1400" b="1" kern="1200" dirty="0"/>
              </a:p>
            </p:txBody>
          </p:sp>
        </p:grpSp>
        <p:grpSp>
          <p:nvGrpSpPr>
            <p:cNvPr id="44" name="Group 43"/>
            <p:cNvGrpSpPr/>
            <p:nvPr/>
          </p:nvGrpSpPr>
          <p:grpSpPr>
            <a:xfrm>
              <a:off x="-2585258" y="2950184"/>
              <a:ext cx="777240" cy="777240"/>
              <a:chOff x="0" y="311807"/>
              <a:chExt cx="777240" cy="777240"/>
            </a:xfrm>
          </p:grpSpPr>
          <p:sp>
            <p:nvSpPr>
              <p:cNvPr id="45" name="Oval 44"/>
              <p:cNvSpPr>
                <a:spLocks noChangeAspect="1"/>
              </p:cNvSpPr>
              <p:nvPr/>
            </p:nvSpPr>
            <p:spPr>
              <a:xfrm>
                <a:off x="0" y="311807"/>
                <a:ext cx="777240" cy="777240"/>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46" name="Oval 6"/>
              <p:cNvSpPr>
                <a:spLocks noChangeAspect="1"/>
              </p:cNvSpPr>
              <p:nvPr/>
            </p:nvSpPr>
            <p:spPr>
              <a:xfrm>
                <a:off x="122053" y="433860"/>
                <a:ext cx="502920" cy="502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dirty="0" smtClean="0"/>
                  <a:t>Q2</a:t>
                </a:r>
                <a:br>
                  <a:rPr lang="en-US" dirty="0" smtClean="0"/>
                </a:br>
                <a:r>
                  <a:rPr lang="en-US" kern="1200" dirty="0" smtClean="0"/>
                  <a:t>2017</a:t>
                </a:r>
                <a:endParaRPr lang="en-US" kern="1200" dirty="0"/>
              </a:p>
            </p:txBody>
          </p:sp>
        </p:grpSp>
      </p:grpSp>
      <p:sp>
        <p:nvSpPr>
          <p:cNvPr id="49" name="Rectangle 3"/>
          <p:cNvSpPr>
            <a:spLocks noChangeArrowheads="1"/>
          </p:cNvSpPr>
          <p:nvPr/>
        </p:nvSpPr>
        <p:spPr bwMode="auto">
          <a:xfrm>
            <a:off x="228600" y="228600"/>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smtClean="0">
                <a:solidFill>
                  <a:schemeClr val="accent1"/>
                </a:solidFill>
                <a:latin typeface="+mj-lt"/>
              </a:rPr>
              <a:t>Project Timeline</a:t>
            </a:r>
            <a:endParaRPr lang="en-US" sz="4400" dirty="0">
              <a:solidFill>
                <a:schemeClr val="accent1"/>
              </a:solidFill>
              <a:latin typeface="+mj-lt"/>
            </a:endParaRPr>
          </a:p>
        </p:txBody>
      </p:sp>
      <p:pic>
        <p:nvPicPr>
          <p:cNvPr id="50"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51" name="Rectangle 50"/>
          <p:cNvSpPr/>
          <p:nvPr/>
        </p:nvSpPr>
        <p:spPr>
          <a:xfrm>
            <a:off x="0" y="6468470"/>
            <a:ext cx="9144000" cy="389529"/>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p:nvSpPr>
        <p:spPr>
          <a:xfrm>
            <a:off x="-8467" y="1070453"/>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062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8" name="Rectangle 7"/>
          <p:cNvSpPr/>
          <p:nvPr/>
        </p:nvSpPr>
        <p:spPr>
          <a:xfrm>
            <a:off x="304800" y="429972"/>
            <a:ext cx="6043899" cy="584775"/>
          </a:xfrm>
          <a:prstGeom prst="rect">
            <a:avLst/>
          </a:prstGeom>
        </p:spPr>
        <p:txBody>
          <a:bodyPr wrap="none">
            <a:spAutoFit/>
          </a:bodyPr>
          <a:lstStyle/>
          <a:p>
            <a:r>
              <a:rPr lang="en-US" sz="3200" dirty="0" smtClean="0">
                <a:solidFill>
                  <a:srgbClr val="246BB6"/>
                </a:solidFill>
              </a:rPr>
              <a:t>What We’re </a:t>
            </a:r>
            <a:r>
              <a:rPr lang="en-US" sz="3200" dirty="0" smtClean="0">
                <a:solidFill>
                  <a:srgbClr val="0070C0"/>
                </a:solidFill>
              </a:rPr>
              <a:t>Asking from </a:t>
            </a:r>
            <a:r>
              <a:rPr lang="en-US" sz="3200" dirty="0" smtClean="0">
                <a:solidFill>
                  <a:srgbClr val="246BB6"/>
                </a:solidFill>
              </a:rPr>
              <a:t>the Cities</a:t>
            </a:r>
            <a:endParaRPr lang="en-US" sz="3200" dirty="0">
              <a:solidFill>
                <a:srgbClr val="246BB6"/>
              </a:solidFill>
            </a:endParaRPr>
          </a:p>
        </p:txBody>
      </p:sp>
      <p:sp>
        <p:nvSpPr>
          <p:cNvPr id="9" name="Content Placeholder 2"/>
          <p:cNvSpPr>
            <a:spLocks noGrp="1"/>
          </p:cNvSpPr>
          <p:nvPr>
            <p:ph idx="1"/>
          </p:nvPr>
        </p:nvSpPr>
        <p:spPr>
          <a:xfrm>
            <a:off x="150813" y="1319177"/>
            <a:ext cx="8688388" cy="5638800"/>
          </a:xfrm>
        </p:spPr>
        <p:txBody>
          <a:bodyPr>
            <a:normAutofit/>
          </a:bodyPr>
          <a:lstStyle/>
          <a:p>
            <a:pPr>
              <a:spcBef>
                <a:spcPts val="1200"/>
              </a:spcBef>
              <a:buFont typeface="Wingdings" panose="05000000000000000000" pitchFamily="2" charset="2"/>
              <a:buChar char="Ø"/>
            </a:pPr>
            <a:r>
              <a:rPr lang="en-US" sz="2000" dirty="0" smtClean="0"/>
              <a:t>Your city manager has already authorized collection of your city’s load data for the technical study.</a:t>
            </a:r>
          </a:p>
          <a:p>
            <a:pPr>
              <a:spcBef>
                <a:spcPts val="1200"/>
              </a:spcBef>
              <a:buFont typeface="Wingdings" panose="05000000000000000000" pitchFamily="2" charset="2"/>
              <a:buChar char="Ø"/>
            </a:pPr>
            <a:r>
              <a:rPr lang="en-US" sz="2000" dirty="0" smtClean="0"/>
              <a:t>Right now, we’re only updating you and re-introducing the concept to city councils.</a:t>
            </a:r>
          </a:p>
          <a:p>
            <a:pPr>
              <a:spcBef>
                <a:spcPts val="1200"/>
              </a:spcBef>
              <a:buFont typeface="Wingdings" panose="05000000000000000000" pitchFamily="2" charset="2"/>
              <a:buChar char="Ø"/>
            </a:pPr>
            <a:r>
              <a:rPr lang="en-US" sz="2000" dirty="0" smtClean="0"/>
              <a:t>If the study seems positive and if the BOS approves funding for Phase 2, </a:t>
            </a:r>
            <a:r>
              <a:rPr lang="en-US" sz="2000" dirty="0"/>
              <a:t>we will do another round of presentations to the cities on the study’s results</a:t>
            </a:r>
            <a:r>
              <a:rPr lang="en-US" sz="2000" dirty="0" smtClean="0"/>
              <a:t>.  Most likely in early-summer.</a:t>
            </a:r>
          </a:p>
          <a:p>
            <a:pPr>
              <a:spcBef>
                <a:spcPts val="1200"/>
              </a:spcBef>
              <a:buFont typeface="Wingdings" panose="05000000000000000000" pitchFamily="2" charset="2"/>
              <a:buChar char="Ø"/>
            </a:pPr>
            <a:r>
              <a:rPr lang="en-US" sz="2000" dirty="0" smtClean="0"/>
              <a:t>At that point, we will ask cities to decide whether or not they will join EBCE. A copy of the negotiated JPA agreement and CCE ordinance will be provided. </a:t>
            </a:r>
          </a:p>
          <a:p>
            <a:pPr>
              <a:spcBef>
                <a:spcPts val="1200"/>
              </a:spcBef>
              <a:buFont typeface="Wingdings" panose="05000000000000000000" pitchFamily="2" charset="2"/>
              <a:buChar char="Ø"/>
            </a:pPr>
            <a:r>
              <a:rPr lang="en-US" sz="2000" dirty="0" smtClean="0"/>
              <a:t>The </a:t>
            </a:r>
            <a:r>
              <a:rPr lang="en-US" sz="2000" b="1" u="sng" dirty="0" smtClean="0"/>
              <a:t>tentative</a:t>
            </a:r>
            <a:r>
              <a:rPr lang="en-US" sz="2000" dirty="0" smtClean="0"/>
              <a:t> deadline for cities to determine their participation is October 31.</a:t>
            </a:r>
          </a:p>
          <a:p>
            <a:pPr>
              <a:spcBef>
                <a:spcPts val="1200"/>
              </a:spcBef>
              <a:buFont typeface="Wingdings" panose="05000000000000000000" pitchFamily="2" charset="2"/>
              <a:buChar char="Ø"/>
            </a:pPr>
            <a:r>
              <a:rPr lang="en-US" sz="2000" dirty="0" smtClean="0"/>
              <a:t>The County stands ready to assist the cities in whatever it needs to make this decision (community workshops, study sessions, preparation of staff reports, etc.).  No expenditure of city general funds will be required </a:t>
            </a:r>
            <a:endParaRPr lang="en-US" sz="2000" dirty="0"/>
          </a:p>
          <a:p>
            <a:pPr>
              <a:buFont typeface="Wingdings" panose="05000000000000000000" pitchFamily="2" charset="2"/>
              <a:buChar char="Ø"/>
            </a:pPr>
            <a:endParaRPr lang="en-US" sz="2400" dirty="0" smtClean="0"/>
          </a:p>
          <a:p>
            <a:endParaRPr lang="en-US" sz="2000" dirty="0" smtClean="0"/>
          </a:p>
          <a:p>
            <a:endParaRPr lang="en-US" dirty="0"/>
          </a:p>
          <a:p>
            <a:endParaRPr lang="en-US" dirty="0" smtClean="0"/>
          </a:p>
          <a:p>
            <a:endParaRPr lang="en-US" dirty="0"/>
          </a:p>
        </p:txBody>
      </p:sp>
    </p:spTree>
    <p:extLst>
      <p:ext uri="{BB962C8B-B14F-4D97-AF65-F5344CB8AC3E}">
        <p14:creationId xmlns:p14="http://schemas.microsoft.com/office/powerpoint/2010/main" val="91269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6517" y="294607"/>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smtClean="0">
                <a:solidFill>
                  <a:srgbClr val="0070C0"/>
                </a:solidFill>
                <a:latin typeface="+mj-lt"/>
              </a:rPr>
              <a:t>What is Community Choice Energy?</a:t>
            </a:r>
            <a:endParaRPr lang="en-US" sz="4400" dirty="0">
              <a:solidFill>
                <a:srgbClr val="0070C0"/>
              </a:solidFill>
              <a:latin typeface="+mj-lt"/>
            </a:endParaRPr>
          </a:p>
        </p:txBody>
      </p:sp>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sp>
        <p:nvSpPr>
          <p:cNvPr id="8" name="Rectangle 2"/>
          <p:cNvSpPr>
            <a:spLocks noChangeArrowheads="1"/>
          </p:cNvSpPr>
          <p:nvPr/>
        </p:nvSpPr>
        <p:spPr bwMode="auto">
          <a:xfrm>
            <a:off x="12990" y="1371600"/>
            <a:ext cx="9088927"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nSpc>
                <a:spcPct val="80000"/>
              </a:lnSpc>
            </a:pPr>
            <a:r>
              <a:rPr lang="en-US" sz="2000" dirty="0" smtClean="0">
                <a:ea typeface="ヒラギノ角ゴ Pro W3" pitchFamily="84" charset="-128"/>
                <a:cs typeface="Arial" charset="0"/>
              </a:rPr>
              <a:t>CCE </a:t>
            </a:r>
            <a:r>
              <a:rPr lang="en-US" sz="2000" dirty="0" smtClean="0"/>
              <a:t>enables </a:t>
            </a:r>
            <a:r>
              <a:rPr lang="en-US" sz="2000" dirty="0"/>
              <a:t>local governments to procure and/or develop power on behalf of their public facilities, residents and businesses. </a:t>
            </a:r>
            <a:r>
              <a:rPr lang="en-US" sz="2000" dirty="0" smtClean="0"/>
              <a:t>It </a:t>
            </a:r>
            <a:r>
              <a:rPr lang="en-US" sz="2000" dirty="0"/>
              <a:t>has proven to increase renewable energy and lower greenhouse gases while providing competitive electricity rates. </a:t>
            </a:r>
            <a:endParaRPr lang="en-US" sz="2000" dirty="0">
              <a:solidFill>
                <a:schemeClr val="tx1">
                  <a:lumMod val="65000"/>
                  <a:lumOff val="35000"/>
                </a:schemeClr>
              </a:solidFill>
            </a:endParaRPr>
          </a:p>
          <a:p>
            <a:pPr marL="914400" lvl="1" indent="-457200">
              <a:lnSpc>
                <a:spcPct val="80000"/>
              </a:lnSpc>
              <a:buFont typeface="Wingdings" panose="05000000000000000000" pitchFamily="2" charset="2"/>
              <a:buChar char="Ø"/>
            </a:pPr>
            <a:endParaRPr lang="en-US" sz="2800" dirty="0" smtClean="0">
              <a:ea typeface="ヒラギノ角ゴ Pro W3" pitchFamily="84" charset="-128"/>
              <a:cs typeface="Arial" charset="0"/>
            </a:endParaRPr>
          </a:p>
          <a:p>
            <a:pPr lvl="1" eaLnBrk="1" hangingPunct="1">
              <a:lnSpc>
                <a:spcPct val="80000"/>
              </a:lnSpc>
            </a:pPr>
            <a:endParaRPr lang="en-US" sz="2800" dirty="0">
              <a:ea typeface="ヒラギノ角ゴ Pro W3" pitchFamily="84" charset="-128"/>
              <a:cs typeface="Arial" charset="0"/>
            </a:endParaRPr>
          </a:p>
          <a:p>
            <a:pPr lvl="1" eaLnBrk="1" hangingPunct="1">
              <a:lnSpc>
                <a:spcPct val="80000"/>
              </a:lnSpc>
            </a:pPr>
            <a:endParaRPr lang="en-US" sz="2400" b="1" dirty="0" smtClean="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smtClean="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pic>
        <p:nvPicPr>
          <p:cNvPr id="9"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10" name="Rectangle 9"/>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2" descr="C:\Users\Shawn\Dropbox\LEAN\LEAN Artwork &amp; Internal Docs\How it Works_CCE\How CCE Works 11.13.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40" y="2471552"/>
            <a:ext cx="610456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3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sp>
        <p:nvSpPr>
          <p:cNvPr id="10" name="Rectangle 2"/>
          <p:cNvSpPr>
            <a:spLocks noChangeArrowheads="1"/>
          </p:cNvSpPr>
          <p:nvPr/>
        </p:nvSpPr>
        <p:spPr bwMode="auto">
          <a:xfrm>
            <a:off x="289730" y="2557779"/>
            <a:ext cx="8301037"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lnSpc>
                <a:spcPct val="80000"/>
              </a:lnSpc>
            </a:pPr>
            <a:r>
              <a:rPr lang="en-US" sz="2800" dirty="0" smtClean="0">
                <a:ea typeface="ヒラギノ角ゴ Pro W3" pitchFamily="84" charset="-128"/>
                <a:cs typeface="Arial" charset="0"/>
              </a:rPr>
              <a:t>Thank you!</a:t>
            </a:r>
            <a:endParaRPr lang="en-US" sz="1600" dirty="0" smtClean="0">
              <a:ea typeface="ヒラギノ角ゴ Pro W3" pitchFamily="84" charset="-128"/>
              <a:cs typeface="Arial" charset="0"/>
            </a:endParaRPr>
          </a:p>
          <a:p>
            <a:pPr lvl="1">
              <a:lnSpc>
                <a:spcPct val="80000"/>
              </a:lnSpc>
            </a:pPr>
            <a:endParaRPr lang="en-US" sz="1600" dirty="0" smtClean="0">
              <a:ea typeface="ヒラギノ角ゴ Pro W3" pitchFamily="84" charset="-128"/>
              <a:cs typeface="Arial" charset="0"/>
            </a:endParaRPr>
          </a:p>
          <a:p>
            <a:pPr lvl="1">
              <a:lnSpc>
                <a:spcPct val="80000"/>
              </a:lnSpc>
            </a:pPr>
            <a:r>
              <a:rPr lang="en-US" sz="1600" dirty="0" smtClean="0">
                <a:ea typeface="ヒラギノ角ゴ Pro W3" pitchFamily="84" charset="-128"/>
                <a:cs typeface="Arial" charset="0"/>
              </a:rPr>
              <a:t>For further information, please contact:</a:t>
            </a:r>
          </a:p>
          <a:p>
            <a:pPr lvl="1">
              <a:lnSpc>
                <a:spcPct val="80000"/>
              </a:lnSpc>
            </a:pPr>
            <a:r>
              <a:rPr lang="en-US" sz="1600" dirty="0" smtClean="0">
                <a:ea typeface="ヒラギノ角ゴ Pro W3" pitchFamily="84" charset="-128"/>
                <a:cs typeface="Arial" charset="0"/>
              </a:rPr>
              <a:t>Bruce Jensen</a:t>
            </a:r>
          </a:p>
          <a:p>
            <a:pPr lvl="1">
              <a:lnSpc>
                <a:spcPct val="80000"/>
              </a:lnSpc>
            </a:pPr>
            <a:r>
              <a:rPr lang="en-US" sz="1600" dirty="0" smtClean="0">
                <a:ea typeface="ヒラギノ角ゴ Pro W3" pitchFamily="84" charset="-128"/>
                <a:cs typeface="Arial" charset="0"/>
              </a:rPr>
              <a:t>Alameda County Planning Department</a:t>
            </a:r>
          </a:p>
          <a:p>
            <a:pPr lvl="1">
              <a:lnSpc>
                <a:spcPct val="80000"/>
              </a:lnSpc>
            </a:pPr>
            <a:r>
              <a:rPr lang="en-US" sz="1600" dirty="0" smtClean="0">
                <a:ea typeface="ヒラギノ角ゴ Pro W3" pitchFamily="84" charset="-128"/>
                <a:cs typeface="Arial" charset="0"/>
              </a:rPr>
              <a:t>(510) 670-5400</a:t>
            </a:r>
          </a:p>
          <a:p>
            <a:pPr lvl="1">
              <a:lnSpc>
                <a:spcPct val="80000"/>
              </a:lnSpc>
            </a:pPr>
            <a:r>
              <a:rPr lang="en-US" sz="1600" dirty="0" smtClean="0">
                <a:ea typeface="ヒラギノ角ゴ Pro W3" pitchFamily="84" charset="-128"/>
                <a:cs typeface="Arial" charset="0"/>
              </a:rPr>
              <a:t>Bruce.Jensen@acgov.org</a:t>
            </a:r>
          </a:p>
          <a:p>
            <a:pPr lvl="1">
              <a:lnSpc>
                <a:spcPct val="80000"/>
              </a:lnSpc>
            </a:pPr>
            <a:endParaRPr lang="en-US" sz="2800" dirty="0">
              <a:solidFill>
                <a:srgbClr val="FF0000"/>
              </a:solidFill>
              <a:ea typeface="ヒラギノ角ゴ Pro W3" pitchFamily="84" charset="-128"/>
              <a:cs typeface="Arial" charset="0"/>
            </a:endParaRPr>
          </a:p>
          <a:p>
            <a:pPr marL="914400" lvl="1" indent="-457200" eaLnBrk="1" hangingPunct="1">
              <a:lnSpc>
                <a:spcPct val="80000"/>
              </a:lnSpc>
              <a:buFont typeface="Arial" panose="020B0604020202020204" pitchFamily="34" charset="0"/>
              <a:buChar char="•"/>
            </a:pPr>
            <a:endParaRPr lang="en-US" sz="2800" dirty="0" smtClean="0">
              <a:ea typeface="ヒラギノ角ゴ Pro W3" pitchFamily="84" charset="-128"/>
              <a:cs typeface="Arial" charset="0"/>
            </a:endParaRPr>
          </a:p>
          <a:p>
            <a:pPr lvl="1" eaLnBrk="1" hangingPunct="1">
              <a:lnSpc>
                <a:spcPct val="80000"/>
              </a:lnSpc>
            </a:pPr>
            <a:endParaRPr lang="en-US" sz="2400" b="1" dirty="0" smtClean="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smtClean="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204711" y="762000"/>
            <a:ext cx="4757382" cy="1644426"/>
          </a:xfrm>
          <a:prstGeom prst="rect">
            <a:avLst/>
          </a:prstGeom>
        </p:spPr>
      </p:pic>
      <p:pic>
        <p:nvPicPr>
          <p:cNvPr id="13" name="Picture 2" descr="window_farm_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06" y="4363836"/>
            <a:ext cx="3901064" cy="22280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3.amazonaws.com/rapgenius/Oakland-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324990"/>
            <a:ext cx="3409167" cy="226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1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5"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6" name="Rectangle 5"/>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8"/>
          <p:cNvSpPr txBox="1">
            <a:spLocks noChangeArrowheads="1"/>
          </p:cNvSpPr>
          <p:nvPr/>
        </p:nvSpPr>
        <p:spPr>
          <a:xfrm>
            <a:off x="349672" y="-38102"/>
            <a:ext cx="84277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70C0"/>
                </a:solidFill>
              </a:rPr>
              <a:t>Potential CCE Advantages</a:t>
            </a:r>
          </a:p>
        </p:txBody>
      </p:sp>
      <p:cxnSp>
        <p:nvCxnSpPr>
          <p:cNvPr id="10" name="Straight Connector 9"/>
          <p:cNvCxnSpPr/>
          <p:nvPr/>
        </p:nvCxnSpPr>
        <p:spPr>
          <a:xfrm>
            <a:off x="3175" y="1219198"/>
            <a:ext cx="914082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150968082_47.jpg" descr="/Users/sbierzychudek/Desktop/LEAN_2013/site_redesign/images/LEAN_website_images/150968082_47.jpg"/>
          <p:cNvPicPr>
            <a:picLocks noChangeAspect="1"/>
          </p:cNvPicPr>
          <p:nvPr/>
        </p:nvPicPr>
        <p:blipFill>
          <a:blip r:embed="rId4" r:link="rId5" cstate="print">
            <a:alphaModFix amt="34000"/>
            <a:extLst>
              <a:ext uri="{28A0092B-C50C-407E-A947-70E740481C1C}">
                <a14:useLocalDpi xmlns:a14="http://schemas.microsoft.com/office/drawing/2010/main" val="0"/>
              </a:ext>
            </a:extLst>
          </a:blip>
          <a:stretch>
            <a:fillRect/>
          </a:stretch>
        </p:blipFill>
        <p:spPr>
          <a:xfrm>
            <a:off x="3175" y="1219198"/>
            <a:ext cx="9156970" cy="5714999"/>
          </a:xfrm>
          <a:prstGeom prst="rect">
            <a:avLst/>
          </a:prstGeom>
          <a:gradFill>
            <a:gsLst>
              <a:gs pos="0">
                <a:schemeClr val="accent1">
                  <a:tint val="66000"/>
                  <a:satMod val="160000"/>
                  <a:lumMod val="42000"/>
                  <a:lumOff val="58000"/>
                </a:schemeClr>
              </a:gs>
              <a:gs pos="50000">
                <a:schemeClr val="accent1">
                  <a:tint val="44500"/>
                  <a:satMod val="160000"/>
                </a:schemeClr>
              </a:gs>
              <a:gs pos="100000">
                <a:schemeClr val="accent1">
                  <a:tint val="23500"/>
                  <a:satMod val="160000"/>
                </a:schemeClr>
              </a:gs>
            </a:gsLst>
            <a:lin ang="5400000" scaled="0"/>
          </a:gradFill>
        </p:spPr>
      </p:pic>
      <p:sp>
        <p:nvSpPr>
          <p:cNvPr id="12" name="TextBox 11"/>
          <p:cNvSpPr txBox="1"/>
          <p:nvPr/>
        </p:nvSpPr>
        <p:spPr>
          <a:xfrm>
            <a:off x="101667" y="1447800"/>
            <a:ext cx="8943840" cy="6032421"/>
          </a:xfrm>
          <a:prstGeom prst="rect">
            <a:avLst/>
          </a:prstGeom>
          <a:noFill/>
        </p:spPr>
        <p:txBody>
          <a:bodyPr wrap="square" rtlCol="0">
            <a:spAutoFit/>
          </a:bodyPr>
          <a:lstStyle/>
          <a:p>
            <a:endParaRPr lang="en-US" sz="1200" dirty="0"/>
          </a:p>
          <a:p>
            <a:endParaRPr lang="en-US" sz="1200" dirty="0"/>
          </a:p>
          <a:p>
            <a:pPr marL="342900" indent="-342900">
              <a:lnSpc>
                <a:spcPct val="90000"/>
              </a:lnSpc>
              <a:buFont typeface="Arial"/>
              <a:buChar char="•"/>
            </a:pPr>
            <a:r>
              <a:rPr lang="en-US" sz="2400" dirty="0"/>
              <a:t>CCE is responsive to local environmental and economic goals</a:t>
            </a:r>
          </a:p>
          <a:p>
            <a:pPr>
              <a:lnSpc>
                <a:spcPct val="90000"/>
              </a:lnSpc>
            </a:pPr>
            <a:endParaRPr lang="en-US" sz="2400" dirty="0"/>
          </a:p>
          <a:p>
            <a:pPr marL="342900" indent="-342900">
              <a:lnSpc>
                <a:spcPct val="90000"/>
              </a:lnSpc>
              <a:buFont typeface="Arial"/>
              <a:buChar char="•"/>
            </a:pPr>
            <a:r>
              <a:rPr lang="en-US" sz="2400" dirty="0"/>
              <a:t>Offers consumers a choice where none currently exists</a:t>
            </a:r>
          </a:p>
          <a:p>
            <a:pPr>
              <a:lnSpc>
                <a:spcPct val="90000"/>
              </a:lnSpc>
            </a:pPr>
            <a:endParaRPr lang="en-US" sz="2400" dirty="0"/>
          </a:p>
          <a:p>
            <a:pPr marL="342900" indent="-342900">
              <a:lnSpc>
                <a:spcPct val="90000"/>
              </a:lnSpc>
              <a:buFont typeface="Arial"/>
              <a:buChar char="•"/>
            </a:pPr>
            <a:r>
              <a:rPr lang="en-US" sz="2400" dirty="0"/>
              <a:t>Revenue supported, </a:t>
            </a:r>
            <a:r>
              <a:rPr lang="en-US" sz="2400" u="sng" dirty="0"/>
              <a:t>not</a:t>
            </a:r>
            <a:r>
              <a:rPr lang="en-US" sz="2400" dirty="0"/>
              <a:t> taxpayer subsidized</a:t>
            </a:r>
          </a:p>
          <a:p>
            <a:pPr>
              <a:lnSpc>
                <a:spcPct val="90000"/>
              </a:lnSpc>
            </a:pPr>
            <a:endParaRPr lang="en-US" sz="2400" dirty="0"/>
          </a:p>
          <a:p>
            <a:pPr marL="342900" indent="-342900">
              <a:lnSpc>
                <a:spcPct val="90000"/>
              </a:lnSpc>
              <a:buFont typeface="Arial"/>
              <a:buChar char="•"/>
            </a:pPr>
            <a:r>
              <a:rPr lang="en-US" sz="2400" dirty="0"/>
              <a:t>Stable, often cheaper, electricity rates</a:t>
            </a:r>
          </a:p>
          <a:p>
            <a:pPr>
              <a:lnSpc>
                <a:spcPct val="90000"/>
              </a:lnSpc>
            </a:pPr>
            <a:endParaRPr lang="en-US" sz="2400" dirty="0"/>
          </a:p>
          <a:p>
            <a:pPr marL="342900" indent="-342900">
              <a:lnSpc>
                <a:spcPct val="90000"/>
              </a:lnSpc>
              <a:buFont typeface="Arial"/>
              <a:buChar char="•"/>
            </a:pPr>
            <a:r>
              <a:rPr lang="en-US" sz="2400" dirty="0"/>
              <a:t>Allows for rapid switch to cleaner power supply and significant </a:t>
            </a:r>
          </a:p>
          <a:p>
            <a:pPr>
              <a:lnSpc>
                <a:spcPct val="90000"/>
              </a:lnSpc>
            </a:pPr>
            <a:r>
              <a:rPr lang="en-US" sz="2400" dirty="0"/>
              <a:t>     GHG reductions; achievement of local CAP goals</a:t>
            </a:r>
          </a:p>
          <a:p>
            <a:pPr>
              <a:lnSpc>
                <a:spcPct val="90000"/>
              </a:lnSpc>
            </a:pPr>
            <a:endParaRPr lang="en-US" sz="2400" dirty="0"/>
          </a:p>
          <a:p>
            <a:pPr marL="342900" indent="-342900">
              <a:lnSpc>
                <a:spcPct val="90000"/>
              </a:lnSpc>
              <a:buFont typeface="Arial"/>
              <a:buChar char="•"/>
            </a:pPr>
            <a:r>
              <a:rPr lang="en-US" sz="2400" dirty="0"/>
              <a:t>Provides a funding source for energy efficiency and other energy programs like energy storage and EV charging stations</a:t>
            </a:r>
          </a:p>
          <a:p>
            <a:pPr marL="342900" indent="-342900">
              <a:lnSpc>
                <a:spcPct val="90000"/>
              </a:lnSpc>
              <a:buFont typeface="Arial"/>
              <a:buChar char="•"/>
            </a:pPr>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367537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6517" y="294607"/>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0070C0"/>
                </a:solidFill>
                <a:latin typeface="+mj-lt"/>
              </a:rPr>
              <a:t>CCE is Growing in California</a:t>
            </a:r>
            <a:endParaRPr lang="en-US" sz="4400" dirty="0">
              <a:solidFill>
                <a:srgbClr val="0070C0"/>
              </a:solidFill>
              <a:latin typeface="+mj-lt"/>
            </a:endParaRPr>
          </a:p>
        </p:txBody>
      </p:sp>
      <p:pic>
        <p:nvPicPr>
          <p:cNvPr id="9"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grpSp>
        <p:nvGrpSpPr>
          <p:cNvPr id="3" name="Group 2"/>
          <p:cNvGrpSpPr/>
          <p:nvPr/>
        </p:nvGrpSpPr>
        <p:grpSpPr>
          <a:xfrm>
            <a:off x="-8467" y="1143000"/>
            <a:ext cx="9162282" cy="5704609"/>
            <a:chOff x="-8467" y="1143000"/>
            <a:chExt cx="9162282" cy="5704609"/>
          </a:xfrm>
        </p:grpSpPr>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36507"/>
            <a:stretch/>
          </p:blipFill>
          <p:spPr>
            <a:xfrm>
              <a:off x="715433" y="1285210"/>
              <a:ext cx="4770967" cy="549528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63887" b="88745"/>
            <a:stretch/>
          </p:blipFill>
          <p:spPr>
            <a:xfrm>
              <a:off x="5516033" y="1286516"/>
              <a:ext cx="2713567" cy="61848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3887" t="13699"/>
            <a:stretch/>
          </p:blipFill>
          <p:spPr>
            <a:xfrm>
              <a:off x="5516033" y="1879041"/>
              <a:ext cx="2713567" cy="4742495"/>
            </a:xfrm>
            <a:prstGeom prst="rect">
              <a:avLst/>
            </a:prstGeom>
          </p:spPr>
        </p:pic>
        <p:sp>
          <p:nvSpPr>
            <p:cNvPr id="2" name="Rectangle 1"/>
            <p:cNvSpPr/>
            <p:nvPr/>
          </p:nvSpPr>
          <p:spPr>
            <a:xfrm>
              <a:off x="6629400" y="1752600"/>
              <a:ext cx="990600" cy="126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908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5"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6" name="Rectangle 5"/>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261393"/>
            <a:ext cx="5791200" cy="584775"/>
          </a:xfrm>
          <a:prstGeom prst="rect">
            <a:avLst/>
          </a:prstGeom>
          <a:noFill/>
        </p:spPr>
        <p:txBody>
          <a:bodyPr wrap="square" rtlCol="0">
            <a:spAutoFit/>
          </a:bodyPr>
          <a:lstStyle/>
          <a:p>
            <a:r>
              <a:rPr lang="en-US" sz="3200" dirty="0" smtClean="0">
                <a:solidFill>
                  <a:srgbClr val="0070C0"/>
                </a:solidFill>
              </a:rPr>
              <a:t>Status in Bay Area Counties</a:t>
            </a:r>
            <a:endParaRPr lang="en-US" sz="3200" dirty="0">
              <a:solidFill>
                <a:srgbClr val="0070C0"/>
              </a:solidFill>
              <a:latin typeface="+mj-lt"/>
            </a:endParaRPr>
          </a:p>
        </p:txBody>
      </p:sp>
      <p:sp>
        <p:nvSpPr>
          <p:cNvPr id="10" name="TextBox 9"/>
          <p:cNvSpPr txBox="1"/>
          <p:nvPr/>
        </p:nvSpPr>
        <p:spPr>
          <a:xfrm>
            <a:off x="481391" y="1878938"/>
            <a:ext cx="6934200" cy="369332"/>
          </a:xfrm>
          <a:prstGeom prst="rect">
            <a:avLst/>
          </a:prstGeom>
          <a:noFill/>
        </p:spPr>
        <p:txBody>
          <a:bodyPr wrap="square" rtlCol="0">
            <a:spAutoFit/>
          </a:bodyPr>
          <a:lstStyle/>
          <a:p>
            <a:r>
              <a:rPr lang="en-US" dirty="0" smtClean="0">
                <a:solidFill>
                  <a:schemeClr val="tx1">
                    <a:lumMod val="65000"/>
                    <a:lumOff val="35000"/>
                  </a:schemeClr>
                </a:solidFill>
              </a:rPr>
              <a:t> </a:t>
            </a:r>
            <a:endParaRPr lang="en-US" dirty="0">
              <a:solidFill>
                <a:schemeClr val="tx1">
                  <a:lumMod val="65000"/>
                  <a:lumOff val="35000"/>
                </a:schemeClr>
              </a:solidFill>
            </a:endParaRPr>
          </a:p>
        </p:txBody>
      </p:sp>
      <p:sp>
        <p:nvSpPr>
          <p:cNvPr id="11" name="TextBox 10"/>
          <p:cNvSpPr txBox="1"/>
          <p:nvPr/>
        </p:nvSpPr>
        <p:spPr>
          <a:xfrm>
            <a:off x="228660" y="1780240"/>
            <a:ext cx="6272531" cy="4632037"/>
          </a:xfrm>
          <a:prstGeom prst="rect">
            <a:avLst/>
          </a:prstGeom>
          <a:noFill/>
        </p:spPr>
        <p:txBody>
          <a:bodyPr wrap="square" rtlCol="0">
            <a:spAutoFit/>
          </a:bodyPr>
          <a:lstStyle/>
          <a:p>
            <a:pPr>
              <a:spcAft>
                <a:spcPts val="600"/>
              </a:spcAft>
            </a:pPr>
            <a:r>
              <a:rPr lang="en-US" sz="2800" dirty="0" smtClean="0"/>
              <a:t>All Nine Counties Engaged …</a:t>
            </a:r>
            <a:r>
              <a:rPr lang="en-US" sz="3200" dirty="0" smtClean="0"/>
              <a:t>	</a:t>
            </a:r>
          </a:p>
          <a:p>
            <a:pPr>
              <a:spcAft>
                <a:spcPts val="600"/>
              </a:spcAft>
            </a:pPr>
            <a:r>
              <a:rPr lang="en-US" sz="2200" dirty="0" smtClean="0">
                <a:solidFill>
                  <a:schemeClr val="accent5">
                    <a:lumMod val="75000"/>
                  </a:schemeClr>
                </a:solidFill>
              </a:rPr>
              <a:t>Operational: </a:t>
            </a:r>
            <a:r>
              <a:rPr lang="en-US" sz="2400" dirty="0" smtClean="0"/>
              <a:t>		</a:t>
            </a:r>
            <a:r>
              <a:rPr lang="en-US" sz="2200" dirty="0" smtClean="0"/>
              <a:t>Marin, Sonoma Counties</a:t>
            </a:r>
          </a:p>
          <a:p>
            <a:pPr>
              <a:spcAft>
                <a:spcPts val="600"/>
              </a:spcAft>
            </a:pPr>
            <a:r>
              <a:rPr lang="en-US" sz="2200" dirty="0"/>
              <a:t>	</a:t>
            </a:r>
            <a:r>
              <a:rPr lang="en-US" sz="2200" dirty="0" smtClean="0"/>
              <a:t>	</a:t>
            </a:r>
            <a:r>
              <a:rPr lang="en-US" sz="2200" smtClean="0"/>
              <a:t>	City of San Francisco</a:t>
            </a:r>
            <a:endParaRPr lang="en-US" sz="1100" dirty="0" smtClean="0"/>
          </a:p>
          <a:p>
            <a:r>
              <a:rPr lang="en-US" sz="2200" dirty="0" smtClean="0">
                <a:solidFill>
                  <a:schemeClr val="accent5">
                    <a:lumMod val="75000"/>
                  </a:schemeClr>
                </a:solidFill>
              </a:rPr>
              <a:t>Joined Marin:	</a:t>
            </a:r>
            <a:r>
              <a:rPr lang="en-US" sz="2200" dirty="0" smtClean="0"/>
              <a:t>	County of  Napa</a:t>
            </a:r>
          </a:p>
          <a:p>
            <a:r>
              <a:rPr lang="en-US" sz="2200" dirty="0"/>
              <a:t>	</a:t>
            </a:r>
            <a:r>
              <a:rPr lang="en-US" sz="2200" dirty="0" smtClean="0"/>
              <a:t>		Cities of Richmond, </a:t>
            </a:r>
          </a:p>
          <a:p>
            <a:pPr>
              <a:spcAft>
                <a:spcPts val="600"/>
              </a:spcAft>
            </a:pPr>
            <a:r>
              <a:rPr lang="en-US" sz="2200" dirty="0"/>
              <a:t>	</a:t>
            </a:r>
            <a:r>
              <a:rPr lang="en-US" sz="2200" dirty="0" smtClean="0"/>
              <a:t>		San Pablo, El Cerrito, Benicia</a:t>
            </a:r>
          </a:p>
          <a:p>
            <a:pPr>
              <a:spcAft>
                <a:spcPts val="600"/>
              </a:spcAft>
            </a:pPr>
            <a:r>
              <a:rPr lang="en-US" sz="2200" dirty="0" smtClean="0">
                <a:solidFill>
                  <a:schemeClr val="accent5">
                    <a:lumMod val="75000"/>
                  </a:schemeClr>
                </a:solidFill>
              </a:rPr>
              <a:t>Launching Soon: </a:t>
            </a:r>
            <a:r>
              <a:rPr lang="en-US" sz="2200" dirty="0" smtClean="0"/>
              <a:t>	San Mateo County</a:t>
            </a:r>
          </a:p>
          <a:p>
            <a:r>
              <a:rPr lang="en-US" sz="2200" dirty="0" smtClean="0">
                <a:solidFill>
                  <a:schemeClr val="accent5">
                    <a:lumMod val="75000"/>
                  </a:schemeClr>
                </a:solidFill>
              </a:rPr>
              <a:t>Under Development:</a:t>
            </a:r>
            <a:r>
              <a:rPr lang="en-US" sz="2200" dirty="0" smtClean="0"/>
              <a:t>	Alameda,</a:t>
            </a:r>
            <a:r>
              <a:rPr lang="en-US" sz="2200" dirty="0"/>
              <a:t> </a:t>
            </a:r>
            <a:r>
              <a:rPr lang="en-US" sz="2200" dirty="0" smtClean="0"/>
              <a:t>Santa Clara 				Counties</a:t>
            </a:r>
          </a:p>
          <a:p>
            <a:r>
              <a:rPr lang="en-US" sz="2200" dirty="0" smtClean="0">
                <a:solidFill>
                  <a:schemeClr val="accent5">
                    <a:lumMod val="75000"/>
                  </a:schemeClr>
                </a:solidFill>
              </a:rPr>
              <a:t>Early Investigations:</a:t>
            </a:r>
            <a:r>
              <a:rPr lang="en-US" sz="2200" dirty="0" smtClean="0"/>
              <a:t>	Contra Costa County</a:t>
            </a:r>
          </a:p>
          <a:p>
            <a:endParaRPr lang="en-US" sz="1100" dirty="0" smtClean="0"/>
          </a:p>
          <a:p>
            <a:r>
              <a:rPr lang="en-US" sz="2200" dirty="0" smtClean="0">
                <a:solidFill>
                  <a:schemeClr val="accent5">
                    <a:lumMod val="75000"/>
                  </a:schemeClr>
                </a:solidFill>
              </a:rPr>
              <a:t>Next/Follow Up: </a:t>
            </a:r>
            <a:r>
              <a:rPr lang="en-US" sz="2200" dirty="0" smtClean="0"/>
              <a:t>	Solano</a:t>
            </a:r>
            <a:r>
              <a:rPr lang="en-US" sz="2200" dirty="0" smtClean="0">
                <a:solidFill>
                  <a:schemeClr val="bg1"/>
                </a:solidFill>
              </a:rPr>
              <a:t> </a:t>
            </a:r>
            <a:r>
              <a:rPr lang="en-US" sz="2200" dirty="0" smtClean="0"/>
              <a:t>County</a:t>
            </a:r>
            <a:endParaRPr lang="en-US" sz="2200" b="1" dirty="0">
              <a:solidFill>
                <a:schemeClr val="bg1"/>
              </a:solidFill>
            </a:endParaRPr>
          </a:p>
        </p:txBody>
      </p:sp>
      <p:pic>
        <p:nvPicPr>
          <p:cNvPr id="12" name="Picture 2" descr="C:\Users\Shawn\Pictures\Adobe\Other Photos\400px-Bayarea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9845" y="1955138"/>
            <a:ext cx="2778345" cy="386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4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6517" y="436816"/>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smtClean="0">
                <a:solidFill>
                  <a:srgbClr val="0070C0"/>
                </a:solidFill>
                <a:latin typeface="+mj-lt"/>
              </a:rPr>
              <a:t>The Context in Alameda</a:t>
            </a:r>
            <a:endParaRPr lang="en-US" sz="4400" dirty="0">
              <a:solidFill>
                <a:srgbClr val="0070C0"/>
              </a:solidFill>
              <a:latin typeface="+mj-lt"/>
            </a:endParaRPr>
          </a:p>
        </p:txBody>
      </p:sp>
      <p:sp>
        <p:nvSpPr>
          <p:cNvPr id="6" name="TextBox 5"/>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208769"/>
            <a:ext cx="1905000" cy="15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208769"/>
            <a:ext cx="2067215" cy="15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25960" y="1614748"/>
            <a:ext cx="8826210"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0" lvl="1" indent="-457200">
              <a:lnSpc>
                <a:spcPct val="80000"/>
              </a:lnSpc>
              <a:buFont typeface="Wingdings" panose="05000000000000000000" pitchFamily="2" charset="2"/>
              <a:buChar char="Ø"/>
            </a:pPr>
            <a:r>
              <a:rPr lang="en-US" sz="2200" dirty="0" smtClean="0">
                <a:ea typeface="ヒラギノ角ゴ Pro W3" pitchFamily="84" charset="-128"/>
                <a:cs typeface="Arial" charset="0"/>
              </a:rPr>
              <a:t>In June 2014, the Board of Supervisors allocated $1.32 million to assess CCE in Alameda.  Up to $3.25 million may be spent if the first phase looks positive.</a:t>
            </a:r>
          </a:p>
          <a:p>
            <a:pPr lvl="1" eaLnBrk="1" hangingPunct="1">
              <a:lnSpc>
                <a:spcPct val="80000"/>
              </a:lnSpc>
            </a:pPr>
            <a:endParaRPr lang="en-US" sz="2200" dirty="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200" dirty="0" smtClean="0">
                <a:ea typeface="ヒラギノ角ゴ Pro W3" pitchFamily="84" charset="-128"/>
                <a:cs typeface="Arial" charset="0"/>
              </a:rPr>
              <a:t>First phase includes establishing the Steering Committee, doing city and stakeholder outreach, and conducting the technical study.</a:t>
            </a:r>
          </a:p>
          <a:p>
            <a:pPr marL="914400" lvl="1" indent="-457200">
              <a:lnSpc>
                <a:spcPct val="80000"/>
              </a:lnSpc>
              <a:buFont typeface="Wingdings" panose="05000000000000000000" pitchFamily="2" charset="2"/>
              <a:buChar char="Ø"/>
            </a:pPr>
            <a:endParaRPr lang="en-US" sz="2200"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200" dirty="0" smtClean="0">
                <a:ea typeface="ヒラギノ角ゴ Pro W3" pitchFamily="84" charset="-128"/>
                <a:cs typeface="Arial" charset="0"/>
              </a:rPr>
              <a:t>All eligible cities authorized load data collection</a:t>
            </a:r>
          </a:p>
          <a:p>
            <a:pPr marL="914400" lvl="1" indent="-457200" eaLnBrk="1" hangingPunct="1">
              <a:lnSpc>
                <a:spcPct val="80000"/>
              </a:lnSpc>
              <a:buFont typeface="Wingdings" panose="05000000000000000000" pitchFamily="2" charset="2"/>
              <a:buChar char="Ø"/>
            </a:pPr>
            <a:endParaRPr lang="en-US" sz="2200" dirty="0">
              <a:ea typeface="ヒラギノ角ゴ Pro W3" pitchFamily="84" charset="-128"/>
              <a:cs typeface="Arial" charset="0"/>
            </a:endParaRPr>
          </a:p>
          <a:p>
            <a:pPr marL="914400" lvl="1" indent="-457200" eaLnBrk="1" hangingPunct="1">
              <a:lnSpc>
                <a:spcPct val="80000"/>
              </a:lnSpc>
              <a:buFont typeface="Wingdings" panose="05000000000000000000" pitchFamily="2" charset="2"/>
              <a:buChar char="Ø"/>
            </a:pPr>
            <a:r>
              <a:rPr lang="en-US" sz="2200" dirty="0" smtClean="0">
                <a:ea typeface="ヒラギノ角ゴ Pro W3" pitchFamily="84" charset="-128"/>
                <a:cs typeface="Arial" charset="0"/>
              </a:rPr>
              <a:t>MRW &amp; Associates in Oakland was selected as the tech. study consultant and has started work.</a:t>
            </a:r>
          </a:p>
          <a:p>
            <a:pPr marL="914400" lvl="1" indent="-457200" eaLnBrk="1" hangingPunct="1">
              <a:lnSpc>
                <a:spcPct val="80000"/>
              </a:lnSpc>
              <a:buFont typeface="Arial" panose="020B0604020202020204" pitchFamily="34" charset="0"/>
              <a:buChar char="•"/>
            </a:pPr>
            <a:endParaRPr lang="en-US" sz="2800" dirty="0" smtClean="0">
              <a:ea typeface="ヒラギノ角ゴ Pro W3" pitchFamily="84" charset="-128"/>
              <a:cs typeface="Arial" charset="0"/>
            </a:endParaRPr>
          </a:p>
          <a:p>
            <a:pPr lvl="1" eaLnBrk="1" hangingPunct="1">
              <a:lnSpc>
                <a:spcPct val="80000"/>
              </a:lnSpc>
            </a:pPr>
            <a:endParaRPr lang="en-US" sz="2800" dirty="0">
              <a:ea typeface="ヒラギノ角ゴ Pro W3" pitchFamily="84" charset="-128"/>
              <a:cs typeface="Arial" charset="0"/>
            </a:endParaRPr>
          </a:p>
          <a:p>
            <a:pPr lvl="1" eaLnBrk="1" hangingPunct="1">
              <a:lnSpc>
                <a:spcPct val="80000"/>
              </a:lnSpc>
            </a:pPr>
            <a:endParaRPr lang="en-US" sz="2400" b="1" dirty="0" smtClean="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smtClean="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12" name="Rectangle 11"/>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descr="window_farm_ba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124179"/>
            <a:ext cx="3048000" cy="165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6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9"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10" name="Rectangle 9"/>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2990" y="294607"/>
            <a:ext cx="6311610" cy="584775"/>
          </a:xfrm>
          <a:prstGeom prst="rect">
            <a:avLst/>
          </a:prstGeom>
          <a:noFill/>
        </p:spPr>
        <p:txBody>
          <a:bodyPr wrap="square" rtlCol="0">
            <a:spAutoFit/>
          </a:bodyPr>
          <a:lstStyle/>
          <a:p>
            <a:r>
              <a:rPr lang="en-US" sz="3200" dirty="0" smtClean="0">
                <a:solidFill>
                  <a:srgbClr val="0070C0"/>
                </a:solidFill>
              </a:rPr>
              <a:t>3 CCE Programs in California… so far</a:t>
            </a:r>
            <a:endParaRPr lang="en-US" sz="3200" dirty="0">
              <a:solidFill>
                <a:srgbClr val="0070C0"/>
              </a:solidFill>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1719880437"/>
              </p:ext>
            </p:extLst>
          </p:nvPr>
        </p:nvGraphicFramePr>
        <p:xfrm>
          <a:off x="3069096" y="1756976"/>
          <a:ext cx="5547360" cy="4145280"/>
        </p:xfrm>
        <a:graphic>
          <a:graphicData uri="http://schemas.openxmlformats.org/drawingml/2006/table">
            <a:tbl>
              <a:tblPr firstRow="1" bandRow="1">
                <a:tableStyleId>{5C22544A-7EE6-4342-B048-85BDC9FD1C3A}</a:tableStyleId>
              </a:tblPr>
              <a:tblGrid>
                <a:gridCol w="1410346"/>
                <a:gridCol w="2119792"/>
                <a:gridCol w="2017222"/>
              </a:tblGrid>
              <a:tr h="635374">
                <a:tc>
                  <a:txBody>
                    <a:bodyPr/>
                    <a:lstStyle/>
                    <a:p>
                      <a:r>
                        <a:rPr lang="en-US" dirty="0" smtClean="0"/>
                        <a:t>Launch</a:t>
                      </a:r>
                      <a:r>
                        <a:rPr lang="en-US" baseline="0" dirty="0" smtClean="0"/>
                        <a:t> Year</a:t>
                      </a:r>
                      <a:endParaRPr lang="en-US" dirty="0"/>
                    </a:p>
                  </a:txBody>
                  <a:tcPr/>
                </a:tc>
                <a:tc>
                  <a:txBody>
                    <a:bodyPr/>
                    <a:lstStyle/>
                    <a:p>
                      <a:r>
                        <a:rPr lang="en-US" dirty="0" smtClean="0"/>
                        <a:t>2015 Avg. Customer  Rate Savings</a:t>
                      </a:r>
                      <a:endParaRPr lang="en-US" dirty="0"/>
                    </a:p>
                  </a:txBody>
                  <a:tcPr/>
                </a:tc>
                <a:tc>
                  <a:txBody>
                    <a:bodyPr/>
                    <a:lstStyle/>
                    <a:p>
                      <a:r>
                        <a:rPr lang="en-US" dirty="0" smtClean="0"/>
                        <a:t>Power  Options (current)</a:t>
                      </a:r>
                      <a:endParaRPr lang="en-US" dirty="0"/>
                    </a:p>
                  </a:txBody>
                  <a:tcPr/>
                </a:tc>
              </a:tr>
              <a:tr h="1240491">
                <a:tc>
                  <a:txBody>
                    <a:bodyPr/>
                    <a:lstStyle/>
                    <a:p>
                      <a:r>
                        <a:rPr lang="en-US" sz="2200" dirty="0" smtClean="0"/>
                        <a:t>2010</a:t>
                      </a:r>
                      <a:endParaRPr lang="en-US" sz="2200" dirty="0"/>
                    </a:p>
                  </a:txBody>
                  <a:tcPr/>
                </a:tc>
                <a:tc>
                  <a:txBody>
                    <a:bodyPr/>
                    <a:lstStyle/>
                    <a:p>
                      <a:r>
                        <a:rPr lang="en-US" sz="2000" dirty="0" smtClean="0"/>
                        <a:t>2-5% below PG&amp;E</a:t>
                      </a:r>
                      <a:endParaRPr lang="en-US" sz="2000" dirty="0"/>
                    </a:p>
                  </a:txBody>
                  <a:tcPr/>
                </a:tc>
                <a:tc>
                  <a:txBody>
                    <a:bodyPr/>
                    <a:lstStyle/>
                    <a:p>
                      <a:r>
                        <a:rPr lang="en-US" sz="2000" dirty="0" smtClean="0"/>
                        <a:t>56% Renewable</a:t>
                      </a:r>
                    </a:p>
                    <a:p>
                      <a:endParaRPr lang="en-US" sz="800" dirty="0" smtClean="0"/>
                    </a:p>
                    <a:p>
                      <a:r>
                        <a:rPr lang="en-US" sz="2000" dirty="0" smtClean="0"/>
                        <a:t>100% Renewable</a:t>
                      </a:r>
                    </a:p>
                    <a:p>
                      <a:endParaRPr lang="en-US" sz="800" dirty="0" smtClean="0"/>
                    </a:p>
                    <a:p>
                      <a:r>
                        <a:rPr lang="en-US" sz="2000" dirty="0" smtClean="0"/>
                        <a:t>100% Local</a:t>
                      </a:r>
                      <a:r>
                        <a:rPr lang="en-US" sz="2000" baseline="0" dirty="0" smtClean="0"/>
                        <a:t> Solar</a:t>
                      </a:r>
                      <a:endParaRPr lang="en-US" sz="2000" dirty="0"/>
                    </a:p>
                  </a:txBody>
                  <a:tcPr/>
                </a:tc>
              </a:tr>
              <a:tr h="1119468">
                <a:tc>
                  <a:txBody>
                    <a:bodyPr/>
                    <a:lstStyle/>
                    <a:p>
                      <a:endParaRPr lang="en-US" sz="2000" dirty="0" smtClean="0"/>
                    </a:p>
                    <a:p>
                      <a:r>
                        <a:rPr lang="en-US" sz="2200" dirty="0" smtClean="0"/>
                        <a:t>2014</a:t>
                      </a:r>
                      <a:endParaRPr lang="en-US" sz="2200" dirty="0"/>
                    </a:p>
                  </a:txBody>
                  <a:tcPr/>
                </a:tc>
                <a:tc>
                  <a:txBody>
                    <a:bodyPr/>
                    <a:lstStyle/>
                    <a:p>
                      <a:endParaRPr lang="en-US" sz="2000" dirty="0" smtClean="0"/>
                    </a:p>
                    <a:p>
                      <a:r>
                        <a:rPr lang="en-US" sz="2000" dirty="0" smtClean="0"/>
                        <a:t>6-14% below PG&amp;E</a:t>
                      </a:r>
                      <a:endParaRPr lang="en-US" sz="2000" dirty="0"/>
                    </a:p>
                  </a:txBody>
                  <a:tcPr/>
                </a:tc>
                <a:tc>
                  <a:txBody>
                    <a:bodyPr/>
                    <a:lstStyle/>
                    <a:p>
                      <a:endParaRPr lang="en-US" sz="2000" dirty="0" smtClean="0"/>
                    </a:p>
                    <a:p>
                      <a:r>
                        <a:rPr lang="en-US" sz="2000" dirty="0" smtClean="0"/>
                        <a:t>36% Renewable</a:t>
                      </a:r>
                    </a:p>
                    <a:p>
                      <a:endParaRPr lang="en-US" sz="800" dirty="0" smtClean="0"/>
                    </a:p>
                    <a:p>
                      <a:r>
                        <a:rPr lang="en-US" sz="2000" dirty="0" smtClean="0"/>
                        <a:t>100% Renewable</a:t>
                      </a:r>
                      <a:endParaRPr lang="en-US" sz="2000" dirty="0"/>
                    </a:p>
                  </a:txBody>
                  <a:tcPr/>
                </a:tc>
              </a:tr>
              <a:tr h="1119468">
                <a:tc>
                  <a:txBody>
                    <a:bodyPr/>
                    <a:lstStyle/>
                    <a:p>
                      <a:endParaRPr lang="en-US" sz="2000" dirty="0" smtClean="0"/>
                    </a:p>
                    <a:p>
                      <a:r>
                        <a:rPr lang="en-US" sz="2200" dirty="0" smtClean="0"/>
                        <a:t>2015</a:t>
                      </a:r>
                      <a:endParaRPr lang="en-US" sz="2200" dirty="0"/>
                    </a:p>
                  </a:txBody>
                  <a:tcPr/>
                </a:tc>
                <a:tc>
                  <a:txBody>
                    <a:bodyPr/>
                    <a:lstStyle/>
                    <a:p>
                      <a:endParaRPr lang="en-US" sz="2000" dirty="0" smtClean="0"/>
                    </a:p>
                    <a:p>
                      <a:r>
                        <a:rPr lang="en-US" sz="2000" dirty="0" smtClean="0"/>
                        <a:t>3-4% below SCE</a:t>
                      </a:r>
                      <a:endParaRPr lang="en-US" sz="2000" dirty="0"/>
                    </a:p>
                  </a:txBody>
                  <a:tcPr/>
                </a:tc>
                <a:tc>
                  <a:txBody>
                    <a:bodyPr/>
                    <a:lstStyle/>
                    <a:p>
                      <a:endParaRPr lang="en-US" sz="2000" dirty="0" smtClean="0"/>
                    </a:p>
                    <a:p>
                      <a:r>
                        <a:rPr lang="en-US" sz="2000" dirty="0" smtClean="0"/>
                        <a:t>35% Renewable</a:t>
                      </a:r>
                    </a:p>
                    <a:p>
                      <a:endParaRPr lang="en-US" sz="800" dirty="0" smtClean="0"/>
                    </a:p>
                    <a:p>
                      <a:r>
                        <a:rPr lang="en-US" sz="2000" dirty="0" smtClean="0"/>
                        <a:t>100% Renewable</a:t>
                      </a:r>
                      <a:endParaRPr lang="en-US" sz="2000" dirty="0"/>
                    </a:p>
                  </a:txBody>
                  <a:tcPr/>
                </a:tc>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141162"/>
            <a:ext cx="2273134" cy="990600"/>
          </a:xfrm>
          <a:prstGeom prst="rect">
            <a:avLst/>
          </a:prstGeom>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598829"/>
            <a:ext cx="2209800" cy="6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4834057"/>
            <a:ext cx="2286000" cy="92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0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8" name="Rectangle 7"/>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8"/>
          <p:cNvSpPr>
            <a:spLocks noGrp="1" noChangeArrowheads="1"/>
          </p:cNvSpPr>
          <p:nvPr>
            <p:ph type="title"/>
          </p:nvPr>
        </p:nvSpPr>
        <p:spPr>
          <a:xfrm>
            <a:off x="228600" y="30991"/>
            <a:ext cx="8427721" cy="1143000"/>
          </a:xfrm>
        </p:spPr>
        <p:txBody>
          <a:bodyPr>
            <a:normAutofit/>
          </a:bodyPr>
          <a:lstStyle/>
          <a:p>
            <a:pPr algn="l"/>
            <a:r>
              <a:rPr lang="en-US" sz="3200" dirty="0" smtClean="0">
                <a:solidFill>
                  <a:srgbClr val="0070C0"/>
                </a:solidFill>
              </a:rPr>
              <a:t>CCE Financial Performance</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0" y="2819400"/>
            <a:ext cx="4648199"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0367" y="3032918"/>
            <a:ext cx="434516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63069" y="1604740"/>
            <a:ext cx="4054315" cy="461665"/>
          </a:xfrm>
          <a:prstGeom prst="rect">
            <a:avLst/>
          </a:prstGeom>
        </p:spPr>
        <p:txBody>
          <a:bodyPr wrap="none">
            <a:spAutoFit/>
          </a:bodyPr>
          <a:lstStyle/>
          <a:p>
            <a:pPr algn="ctr"/>
            <a:r>
              <a:rPr lang="en-US" sz="2400" dirty="0"/>
              <a:t>MCE and SCP are fiscally sound</a:t>
            </a:r>
          </a:p>
        </p:txBody>
      </p:sp>
    </p:spTree>
    <p:extLst>
      <p:ext uri="{BB962C8B-B14F-4D97-AF65-F5344CB8AC3E}">
        <p14:creationId xmlns:p14="http://schemas.microsoft.com/office/powerpoint/2010/main" val="292862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8" name="Rectangle 7"/>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8"/>
          <p:cNvSpPr>
            <a:spLocks noGrp="1" noChangeArrowheads="1"/>
          </p:cNvSpPr>
          <p:nvPr>
            <p:ph type="title"/>
          </p:nvPr>
        </p:nvSpPr>
        <p:spPr>
          <a:xfrm>
            <a:off x="228600" y="30991"/>
            <a:ext cx="8427721" cy="1143000"/>
          </a:xfrm>
        </p:spPr>
        <p:txBody>
          <a:bodyPr>
            <a:normAutofit/>
          </a:bodyPr>
          <a:lstStyle/>
          <a:p>
            <a:pPr algn="l"/>
            <a:r>
              <a:rPr lang="en-US" sz="3200" dirty="0" smtClean="0">
                <a:solidFill>
                  <a:srgbClr val="0070C0"/>
                </a:solidFill>
              </a:rPr>
              <a:t>Basic Program Mechanics</a:t>
            </a:r>
          </a:p>
        </p:txBody>
      </p:sp>
      <p:sp>
        <p:nvSpPr>
          <p:cNvPr id="10" name="Rectangle 9"/>
          <p:cNvSpPr/>
          <p:nvPr/>
        </p:nvSpPr>
        <p:spPr>
          <a:xfrm>
            <a:off x="228600" y="1447800"/>
            <a:ext cx="8915400" cy="4647426"/>
          </a:xfrm>
          <a:prstGeom prst="rect">
            <a:avLst/>
          </a:prstGeom>
        </p:spPr>
        <p:txBody>
          <a:bodyPr wrap="square">
            <a:spAutoFit/>
          </a:bodyPr>
          <a:lstStyle/>
          <a:p>
            <a:pPr marL="457200" indent="-457200" fontAlgn="auto">
              <a:spcBef>
                <a:spcPts val="0"/>
              </a:spcBef>
              <a:spcAft>
                <a:spcPts val="0"/>
              </a:spcAft>
              <a:buFont typeface="+mj-lt"/>
              <a:buAutoNum type="arabicPeriod"/>
              <a:defRPr/>
            </a:pPr>
            <a:r>
              <a:rPr lang="en-US" sz="2200" dirty="0" smtClean="0"/>
              <a:t>Form or join a Joint Powers Agency: Local </a:t>
            </a:r>
            <a:r>
              <a:rPr lang="en-US" sz="2200" dirty="0"/>
              <a:t>governments </a:t>
            </a:r>
            <a:r>
              <a:rPr lang="en-US" sz="2200" dirty="0" smtClean="0"/>
              <a:t>participate by </a:t>
            </a:r>
            <a:r>
              <a:rPr lang="en-US" sz="2200" dirty="0"/>
              <a:t>passing an ordinance </a:t>
            </a:r>
            <a:r>
              <a:rPr lang="en-US" sz="2200" dirty="0" smtClean="0"/>
              <a:t>and entering into a JPA Agreement.  JPA structure protects city general funds.</a:t>
            </a:r>
            <a:endParaRPr lang="en-US" sz="2200" dirty="0"/>
          </a:p>
          <a:p>
            <a:pPr marL="228600" indent="-228600" fontAlgn="auto">
              <a:spcBef>
                <a:spcPts val="0"/>
              </a:spcBef>
              <a:spcAft>
                <a:spcPts val="0"/>
              </a:spcAft>
              <a:buFont typeface="+mj-lt"/>
              <a:buAutoNum type="arabicPeriod"/>
              <a:defRPr/>
            </a:pPr>
            <a:endParaRPr lang="en-US" sz="800" dirty="0"/>
          </a:p>
          <a:p>
            <a:pPr marL="457200" indent="-457200" fontAlgn="auto">
              <a:spcBef>
                <a:spcPts val="0"/>
              </a:spcBef>
              <a:spcAft>
                <a:spcPts val="0"/>
              </a:spcAft>
              <a:buFont typeface="+mj-lt"/>
              <a:buAutoNum type="arabicPeriod"/>
              <a:defRPr/>
            </a:pPr>
            <a:r>
              <a:rPr lang="en-US" sz="2200" dirty="0" smtClean="0">
                <a:cs typeface="Arial" pitchFamily="34" charset="0"/>
              </a:rPr>
              <a:t>Utility (PG&amp;E) </a:t>
            </a:r>
            <a:r>
              <a:rPr lang="en-US" sz="2200" dirty="0">
                <a:cs typeface="Arial" pitchFamily="34" charset="0"/>
              </a:rPr>
              <a:t>continues to provide </a:t>
            </a:r>
            <a:r>
              <a:rPr lang="en-US" sz="2200" dirty="0" smtClean="0">
                <a:cs typeface="Arial" pitchFamily="34" charset="0"/>
              </a:rPr>
              <a:t>consolidated billing</a:t>
            </a:r>
            <a:r>
              <a:rPr lang="en-US" sz="2200" dirty="0">
                <a:cs typeface="Arial" pitchFamily="34" charset="0"/>
              </a:rPr>
              <a:t>, customer service, </a:t>
            </a:r>
            <a:r>
              <a:rPr lang="en-US" sz="2200" dirty="0" smtClean="0">
                <a:cs typeface="Arial" pitchFamily="34" charset="0"/>
              </a:rPr>
              <a:t>grid and line maintenance. </a:t>
            </a:r>
          </a:p>
          <a:p>
            <a:pPr marL="228600" indent="-228600" fontAlgn="auto">
              <a:spcBef>
                <a:spcPts val="0"/>
              </a:spcBef>
              <a:spcAft>
                <a:spcPts val="0"/>
              </a:spcAft>
              <a:buFont typeface="+mj-lt"/>
              <a:buAutoNum type="arabicPeriod"/>
              <a:defRPr/>
            </a:pPr>
            <a:endParaRPr lang="en-US" sz="1100" dirty="0">
              <a:cs typeface="Arial" pitchFamily="34" charset="0"/>
            </a:endParaRPr>
          </a:p>
          <a:p>
            <a:pPr marL="457200" indent="-457200" fontAlgn="auto">
              <a:spcBef>
                <a:spcPts val="0"/>
              </a:spcBef>
              <a:spcAft>
                <a:spcPts val="0"/>
              </a:spcAft>
              <a:buFont typeface="+mj-lt"/>
              <a:buAutoNum type="arabicPeriod"/>
              <a:defRPr/>
            </a:pPr>
            <a:r>
              <a:rPr lang="en-US" sz="2200" dirty="0" smtClean="0">
                <a:cs typeface="Arial" pitchFamily="34" charset="0"/>
              </a:rPr>
              <a:t>PG&amp;E programs for low income/CARE customers remain the same</a:t>
            </a:r>
          </a:p>
          <a:p>
            <a:pPr marL="342900" indent="-342900" fontAlgn="auto">
              <a:spcBef>
                <a:spcPts val="0"/>
              </a:spcBef>
              <a:spcAft>
                <a:spcPts val="0"/>
              </a:spcAft>
              <a:buFont typeface="+mj-lt"/>
              <a:buAutoNum type="arabicPeriod"/>
              <a:defRPr/>
            </a:pPr>
            <a:endParaRPr lang="en-US" sz="800" dirty="0">
              <a:cs typeface="Arial" pitchFamily="34" charset="0"/>
            </a:endParaRPr>
          </a:p>
          <a:p>
            <a:pPr marL="457200" indent="-457200" fontAlgn="auto">
              <a:spcBef>
                <a:spcPts val="0"/>
              </a:spcBef>
              <a:spcAft>
                <a:spcPts val="0"/>
              </a:spcAft>
              <a:buFont typeface="+mj-lt"/>
              <a:buAutoNum type="arabicPeriod"/>
              <a:defRPr/>
            </a:pPr>
            <a:r>
              <a:rPr lang="en-US" sz="2200" dirty="0" smtClean="0">
                <a:cs typeface="Arial" pitchFamily="34" charset="0"/>
              </a:rPr>
              <a:t>CCE </a:t>
            </a:r>
            <a:r>
              <a:rPr lang="en-US" sz="2200" dirty="0">
                <a:cs typeface="Arial" pitchFamily="34" charset="0"/>
              </a:rPr>
              <a:t>electric generation charges </a:t>
            </a:r>
            <a:r>
              <a:rPr lang="en-US" sz="2200" dirty="0" smtClean="0">
                <a:cs typeface="Arial" pitchFamily="34" charset="0"/>
              </a:rPr>
              <a:t>(including exit fee) appear </a:t>
            </a:r>
            <a:r>
              <a:rPr lang="en-US" sz="2200" dirty="0">
                <a:cs typeface="Arial" pitchFamily="34" charset="0"/>
              </a:rPr>
              <a:t>as </a:t>
            </a:r>
            <a:r>
              <a:rPr lang="en-US" sz="2200" dirty="0" smtClean="0">
                <a:cs typeface="Arial" pitchFamily="34" charset="0"/>
              </a:rPr>
              <a:t>new line items on the customer bill</a:t>
            </a:r>
            <a:r>
              <a:rPr lang="en-US" sz="2200" dirty="0">
                <a:cs typeface="Arial" pitchFamily="34" charset="0"/>
              </a:rPr>
              <a:t>; all other </a:t>
            </a:r>
            <a:r>
              <a:rPr lang="en-US" sz="2200" dirty="0" smtClean="0">
                <a:cs typeface="Arial" pitchFamily="34" charset="0"/>
              </a:rPr>
              <a:t>charges remain the same.</a:t>
            </a:r>
            <a:endParaRPr lang="en-US" sz="2200" dirty="0">
              <a:cs typeface="Arial" pitchFamily="34" charset="0"/>
            </a:endParaRPr>
          </a:p>
          <a:p>
            <a:pPr marL="228600" indent="-228600" fontAlgn="auto">
              <a:spcBef>
                <a:spcPts val="0"/>
              </a:spcBef>
              <a:spcAft>
                <a:spcPts val="0"/>
              </a:spcAft>
              <a:buFont typeface="+mj-lt"/>
              <a:buAutoNum type="arabicPeriod"/>
              <a:defRPr/>
            </a:pPr>
            <a:endParaRPr lang="en-US" sz="800" dirty="0">
              <a:cs typeface="Arial" pitchFamily="34" charset="0"/>
            </a:endParaRPr>
          </a:p>
          <a:p>
            <a:pPr marL="228600" indent="-228600" fontAlgn="auto">
              <a:spcBef>
                <a:spcPts val="0"/>
              </a:spcBef>
              <a:spcAft>
                <a:spcPts val="0"/>
              </a:spcAft>
              <a:buFont typeface="+mj-lt"/>
              <a:buAutoNum type="arabicPeriod"/>
              <a:defRPr/>
            </a:pPr>
            <a:endParaRPr lang="en-US" sz="800" dirty="0">
              <a:cs typeface="Arial" pitchFamily="34" charset="0"/>
            </a:endParaRPr>
          </a:p>
          <a:p>
            <a:pPr fontAlgn="auto">
              <a:spcBef>
                <a:spcPts val="0"/>
              </a:spcBef>
              <a:spcAft>
                <a:spcPts val="0"/>
              </a:spcAft>
              <a:defRPr/>
            </a:pPr>
            <a:r>
              <a:rPr lang="en-US" sz="2200" dirty="0">
                <a:cs typeface="Arial" pitchFamily="34" charset="0"/>
              </a:rPr>
              <a:t>5</a:t>
            </a:r>
            <a:r>
              <a:rPr lang="en-US" sz="2200" dirty="0" smtClean="0">
                <a:cs typeface="Arial" pitchFamily="34" charset="0"/>
              </a:rPr>
              <a:t>.    CPUC </a:t>
            </a:r>
            <a:r>
              <a:rPr lang="en-US" sz="2200" dirty="0">
                <a:cs typeface="Arial" pitchFamily="34" charset="0"/>
              </a:rPr>
              <a:t>certifies </a:t>
            </a:r>
            <a:r>
              <a:rPr lang="en-US" sz="2200" dirty="0" smtClean="0">
                <a:cs typeface="Arial" pitchFamily="34" charset="0"/>
              </a:rPr>
              <a:t>CCE </a:t>
            </a:r>
            <a:r>
              <a:rPr lang="en-US" sz="2200" dirty="0">
                <a:cs typeface="Arial" pitchFamily="34" charset="0"/>
              </a:rPr>
              <a:t>Plan; oversees </a:t>
            </a:r>
            <a:r>
              <a:rPr lang="en-US" sz="2200" dirty="0" smtClean="0">
                <a:cs typeface="Arial" pitchFamily="34" charset="0"/>
              </a:rPr>
              <a:t>utility/ </a:t>
            </a:r>
          </a:p>
          <a:p>
            <a:pPr fontAlgn="auto">
              <a:spcBef>
                <a:spcPts val="0"/>
              </a:spcBef>
              <a:spcAft>
                <a:spcPts val="0"/>
              </a:spcAft>
              <a:defRPr/>
            </a:pPr>
            <a:r>
              <a:rPr lang="en-US" sz="2200" dirty="0" smtClean="0">
                <a:cs typeface="Arial" pitchFamily="34" charset="0"/>
              </a:rPr>
              <a:t>       CCE service agreement </a:t>
            </a:r>
            <a:r>
              <a:rPr lang="en-US" sz="2200" dirty="0">
                <a:cs typeface="Arial" pitchFamily="34" charset="0"/>
              </a:rPr>
              <a:t>and other </a:t>
            </a:r>
            <a:r>
              <a:rPr lang="en-US" sz="2200" dirty="0" smtClean="0">
                <a:cs typeface="Arial" pitchFamily="34" charset="0"/>
              </a:rPr>
              <a:t>requirements.</a:t>
            </a:r>
          </a:p>
          <a:p>
            <a:pPr fontAlgn="auto">
              <a:spcBef>
                <a:spcPts val="0"/>
              </a:spcBef>
              <a:spcAft>
                <a:spcPts val="0"/>
              </a:spcAft>
              <a:defRPr/>
            </a:pPr>
            <a:endParaRPr lang="en-US" sz="1100" dirty="0">
              <a:cs typeface="Arial" pitchFamily="34" charset="0"/>
            </a:endParaRPr>
          </a:p>
          <a:p>
            <a:pPr fontAlgn="auto">
              <a:spcBef>
                <a:spcPts val="0"/>
              </a:spcBef>
              <a:spcAft>
                <a:spcPts val="0"/>
              </a:spcAft>
              <a:defRPr/>
            </a:pPr>
            <a:r>
              <a:rPr lang="en-US" sz="2200" dirty="0" smtClean="0">
                <a:cs typeface="Arial" pitchFamily="34" charset="0"/>
              </a:rPr>
              <a:t>6.    Under State law, CCE is an “opt-out” program.</a:t>
            </a:r>
            <a:endParaRPr lang="en-US" sz="2200" dirty="0">
              <a:cs typeface="Arial" pitchFamily="34" charset="0"/>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800600"/>
            <a:ext cx="2508296" cy="199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93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1259</Words>
  <Application>Microsoft Office PowerPoint</Application>
  <PresentationFormat>On-screen Show (4:3)</PresentationFormat>
  <Paragraphs>270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PGothic</vt:lpstr>
      <vt:lpstr>Arial</vt:lpstr>
      <vt:lpstr>Calibri</vt:lpstr>
      <vt:lpstr>Century Gothic</vt:lpstr>
      <vt:lpstr>Corbel</vt:lpstr>
      <vt:lpstr>Gotham Book</vt:lpstr>
      <vt:lpstr>Lucida Grande</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CCE Financial Performance</vt:lpstr>
      <vt:lpstr>Basic Program Mechanics</vt:lpstr>
      <vt:lpstr>Sample Energy Bill – MCE</vt:lpstr>
      <vt:lpstr>PowerPoint Presentation</vt:lpstr>
      <vt:lpstr>PowerPoint Presentation</vt:lpstr>
      <vt:lpstr>PowerPoint Presentation</vt:lpstr>
      <vt:lpstr>Tech Study Results from San Mateo</vt:lpstr>
      <vt:lpstr>PowerPoint Presentation</vt:lpstr>
      <vt:lpstr>PowerPoint Presentation</vt:lpstr>
      <vt:lpstr>PowerPoint Presentation</vt:lpstr>
      <vt:lpstr>PowerPoint Presentation</vt:lpstr>
      <vt:lpstr>PowerPoint Presentation</vt:lpstr>
      <vt:lpstr>PowerPoint Presentation</vt:lpstr>
    </vt:vector>
  </TitlesOfParts>
  <Company>Kaiser Permanente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J. Baruch</dc:creator>
  <cp:lastModifiedBy>KATHY SLAFTER</cp:lastModifiedBy>
  <cp:revision>106</cp:revision>
  <dcterms:created xsi:type="dcterms:W3CDTF">2015-04-13T20:47:06Z</dcterms:created>
  <dcterms:modified xsi:type="dcterms:W3CDTF">2016-04-13T20:59:42Z</dcterms:modified>
</cp:coreProperties>
</file>