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6" r:id="rId3"/>
    <p:sldId id="337" r:id="rId4"/>
    <p:sldId id="341" r:id="rId5"/>
    <p:sldId id="338" r:id="rId6"/>
    <p:sldId id="342" r:id="rId7"/>
    <p:sldId id="302" r:id="rId8"/>
    <p:sldId id="339" r:id="rId9"/>
    <p:sldId id="344" r:id="rId10"/>
    <p:sldId id="345" r:id="rId11"/>
    <p:sldId id="346" r:id="rId12"/>
    <p:sldId id="347" r:id="rId13"/>
    <p:sldId id="348" r:id="rId14"/>
    <p:sldId id="34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545"/>
    <a:srgbClr val="326624"/>
    <a:srgbClr val="EAD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246" autoAdjust="0"/>
  </p:normalViewPr>
  <p:slideViewPr>
    <p:cSldViewPr>
      <p:cViewPr varScale="1">
        <p:scale>
          <a:sx n="82" d="100"/>
          <a:sy n="82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106" y="-96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146" cy="46474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54" y="2"/>
            <a:ext cx="3037146" cy="46474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5F009A23-D1B5-4ADD-912C-D50CC9C8CB80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063"/>
            <a:ext cx="3037146" cy="46474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54" y="8830063"/>
            <a:ext cx="3037146" cy="46474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524BF943-7DE1-4CC4-8BCD-8392551BE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2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19" tIns="46563" rIns="93119" bIns="4656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4820"/>
          </a:xfrm>
          <a:prstGeom prst="rect">
            <a:avLst/>
          </a:prstGeom>
        </p:spPr>
        <p:txBody>
          <a:bodyPr vert="horz" lIns="93119" tIns="46563" rIns="93119" bIns="46563" rtlCol="0"/>
          <a:lstStyle>
            <a:lvl1pPr algn="r">
              <a:defRPr sz="1200"/>
            </a:lvl1pPr>
          </a:lstStyle>
          <a:p>
            <a:fld id="{BA8950BC-0D87-429E-827D-F27EB7587695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8900" y="431800"/>
            <a:ext cx="4243388" cy="3184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9" tIns="46563" rIns="93119" bIns="465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56043" y="3728303"/>
            <a:ext cx="6375127" cy="5289413"/>
          </a:xfrm>
          <a:prstGeom prst="rect">
            <a:avLst/>
          </a:prstGeom>
        </p:spPr>
        <p:txBody>
          <a:bodyPr vert="horz" lIns="93119" tIns="46563" rIns="93119" bIns="46563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19" tIns="46563" rIns="93119" bIns="4656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3" y="8829966"/>
            <a:ext cx="3037840" cy="464820"/>
          </a:xfrm>
          <a:prstGeom prst="rect">
            <a:avLst/>
          </a:prstGeom>
        </p:spPr>
        <p:txBody>
          <a:bodyPr vert="horz" lIns="93119" tIns="46563" rIns="93119" bIns="46563" rtlCol="0" anchor="b"/>
          <a:lstStyle>
            <a:lvl1pPr algn="r">
              <a:defRPr sz="1200"/>
            </a:lvl1pPr>
          </a:lstStyle>
          <a:p>
            <a:fld id="{0AEDB474-75F3-41C6-A29C-ED8FB0B397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7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DB474-75F3-41C6-A29C-ED8FB0B3971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9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86ECB7-B31B-4C77-BA10-FE9F74C74ECD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John’s Slide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EADF-1930-4E85-8137-B860BB0E6D97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8BECC-0706-453C-B521-2D5685B361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39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u="sng" dirty="0" smtClean="0">
                <a:latin typeface="Baskerville Old Face" pitchFamily="18" charset="0"/>
              </a:rPr>
              <a:t/>
            </a:r>
            <a:br>
              <a:rPr lang="en-US" sz="5400" b="1" u="sng" dirty="0" smtClean="0">
                <a:latin typeface="Baskerville Old Face" pitchFamily="18" charset="0"/>
              </a:rPr>
            </a:br>
            <a:r>
              <a:rPr lang="en-US" sz="6000" u="sng" dirty="0" smtClean="0">
                <a:latin typeface="Arial Black" panose="020B0A04020102020204" pitchFamily="34" charset="0"/>
              </a:rPr>
              <a:t>5-Year Forecast</a:t>
            </a:r>
            <a:br>
              <a:rPr lang="en-US" sz="6000" u="sng" dirty="0" smtClean="0">
                <a:latin typeface="Arial Black" panose="020B0A04020102020204" pitchFamily="34" charset="0"/>
              </a:rPr>
            </a:br>
            <a:r>
              <a:rPr lang="en-US" sz="6000" u="sng" dirty="0" smtClean="0">
                <a:latin typeface="Arial Black" panose="020B0A04020102020204" pitchFamily="34" charset="0"/>
              </a:rPr>
              <a:t/>
            </a:r>
            <a:br>
              <a:rPr lang="en-US" sz="6000" u="sng" dirty="0" smtClean="0">
                <a:latin typeface="Arial Black" panose="020B0A04020102020204" pitchFamily="34" charset="0"/>
              </a:rPr>
            </a:br>
            <a:r>
              <a:rPr lang="en-US" sz="5300" dirty="0" smtClean="0">
                <a:latin typeface="Arial" panose="020B0604020202020204" pitchFamily="34" charset="0"/>
                <a:cs typeface="Arial" panose="020B0604020202020204" pitchFamily="34" charset="0"/>
              </a:rPr>
              <a:t>2016-2018 Biennial Budget, Part 1</a:t>
            </a:r>
            <a:endParaRPr lang="en-US" sz="5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5791200"/>
            <a:ext cx="28194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April 14, 2016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0" y="467440"/>
            <a:ext cx="6223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City of Newark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Plan- Action Items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533400" y="13716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dirty="0">
                <a:solidFill>
                  <a:schemeClr val="tx1"/>
                </a:solidFill>
              </a:rPr>
              <a:t>II.  Education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38399" y="2209800"/>
            <a:ext cx="3962401" cy="2743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II.A. </a:t>
            </a:r>
            <a:r>
              <a:rPr lang="en-US" sz="2400" dirty="0" smtClean="0">
                <a:solidFill>
                  <a:sysClr val="windowText" lastClr="000000"/>
                </a:solidFill>
              </a:rPr>
              <a:t>Continue to work with the Newark Unified School District and private schools and support other collaborative efforts that strive toward the development of a “world class” school system.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77013" y="5029200"/>
            <a:ext cx="3223787" cy="16764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II.A.1. City staff will facilitate communication between the City and the Newark Unified School District to discuss education and youth-related issues.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22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Plan- Action Items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533400" y="13716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dirty="0">
                <a:solidFill>
                  <a:schemeClr val="tx1"/>
                </a:solidFill>
              </a:rPr>
              <a:t>III. Quality of Life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38399" y="2286000"/>
            <a:ext cx="3962401" cy="17526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III.D. Monitor traffic conditions,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including traffic congestion, bicycle and pedestrian mobility and transit level of service.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77013" y="4267200"/>
            <a:ext cx="3223787" cy="1981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III.D.4.  Police and Public Works will pursue grants to assist with the department’s ability to meet traffic-related needs.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414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Plan- Action Items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533400" y="13716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dirty="0">
                <a:solidFill>
                  <a:schemeClr val="tx1"/>
                </a:solidFill>
              </a:rPr>
              <a:t>IV.  Community Development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38399" y="2209800"/>
            <a:ext cx="3962401" cy="21336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IV.B Ensure that community has a coherent and long-term vision for the future through its General Plan, Specific Plans and Master Plans.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77013" y="4419600"/>
            <a:ext cx="3223787" cy="12954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IV.B.1 Community Development will facilitate the completion of a Citywide Parks Master Plan.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67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Plan- Action Items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533400" y="13716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dirty="0">
                <a:solidFill>
                  <a:schemeClr val="tx1"/>
                </a:solidFill>
              </a:rPr>
              <a:t>V.  City Government Operations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38399" y="2590800"/>
            <a:ext cx="3962401" cy="13716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V.D.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smtClean="0">
                <a:solidFill>
                  <a:sysClr val="windowText" lastClr="000000"/>
                </a:solidFill>
              </a:rPr>
              <a:t>Identify short and long-term space needs, and ensure facility needs for City departments are provided.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77013" y="4419600"/>
            <a:ext cx="3223787" cy="1600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V.D.1. Community Development will facilitate the completion of the Civic Center Feasibility Study.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56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1447800" y="16002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Adopt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Part 1, April 28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447800" y="2438859"/>
            <a:ext cx="5867400" cy="838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chemeClr val="tx1"/>
                </a:solidFill>
              </a:rPr>
              <a:t>Budget Work Session, May 19</a:t>
            </a:r>
            <a:endParaRPr lang="en-US" sz="2500" kern="120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447800" y="33528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Adopt Part</a:t>
            </a:r>
            <a:r>
              <a:rPr lang="en-US" sz="2500" b="0" i="0" kern="1200" dirty="0" smtClean="0">
                <a:solidFill>
                  <a:schemeClr val="tx1"/>
                </a:solidFill>
              </a:rPr>
              <a:t> 2, June 9 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764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Budget Documents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1447800" y="2362200"/>
            <a:ext cx="4343400" cy="447225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Part 1 – Five</a:t>
            </a:r>
            <a:r>
              <a:rPr lang="en-US" sz="2500" b="0" i="0" kern="1200" dirty="0" smtClean="0">
                <a:solidFill>
                  <a:schemeClr val="tx1"/>
                </a:solidFill>
              </a:rPr>
              <a:t> Year Forecast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447800" y="2971800"/>
            <a:ext cx="4343400" cy="838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chemeClr val="tx1"/>
                </a:solidFill>
              </a:rPr>
              <a:t>Part 2 – Budget and Capital Improvement Plan</a:t>
            </a:r>
            <a:endParaRPr lang="en-US" sz="25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97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Forecast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1447800" y="2362200"/>
            <a:ext cx="4343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Area-Wide </a:t>
            </a:r>
            <a:r>
              <a:rPr lang="en-US" sz="2500" b="0" i="0" kern="1200" baseline="0" dirty="0" smtClean="0">
                <a:solidFill>
                  <a:schemeClr val="tx1"/>
                </a:solidFill>
              </a:rPr>
              <a:t>Developm</a:t>
            </a:r>
            <a:r>
              <a:rPr lang="en-US" sz="2500" dirty="0" smtClean="0">
                <a:solidFill>
                  <a:schemeClr val="tx1"/>
                </a:solidFill>
              </a:rPr>
              <a:t>ent Forecast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57399" y="32270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2016 Silicon Valley Index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43200" y="3906456"/>
            <a:ext cx="3048000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Job Growth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743200" y="4558574"/>
            <a:ext cx="3060538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Traffic Congestion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743200" y="5208234"/>
            <a:ext cx="3060538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Low Housing Inventory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603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Forecast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" name="Freeform 17"/>
          <p:cNvSpPr/>
          <p:nvPr/>
        </p:nvSpPr>
        <p:spPr>
          <a:xfrm>
            <a:off x="1447800" y="2133600"/>
            <a:ext cx="4343400" cy="838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chemeClr val="tx1"/>
                </a:solidFill>
              </a:rPr>
              <a:t>Newark Specific Development Trends</a:t>
            </a:r>
            <a:endParaRPr lang="en-US" sz="2500" kern="12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057399" y="32270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Residential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Growth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057400" y="39128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Hospitality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Growth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057400" y="45986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Retail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projected to be weak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67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Forecast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1447800" y="2362200"/>
            <a:ext cx="4343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National, State and Area-Wide Economic </a:t>
            </a:r>
            <a:r>
              <a:rPr lang="en-US" sz="2500" dirty="0" smtClean="0">
                <a:solidFill>
                  <a:schemeClr val="tx1"/>
                </a:solidFill>
              </a:rPr>
              <a:t>Trends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057399" y="32270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>
                <a:solidFill>
                  <a:sysClr val="windowText" lastClr="000000"/>
                </a:solidFill>
              </a:rPr>
              <a:t>Continued Growth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057400" y="3912834"/>
            <a:ext cx="3746339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Possible Recession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595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Forecast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" name="Freeform 17"/>
          <p:cNvSpPr/>
          <p:nvPr/>
        </p:nvSpPr>
        <p:spPr>
          <a:xfrm>
            <a:off x="1460338" y="2209800"/>
            <a:ext cx="4483262" cy="8382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chemeClr val="tx1"/>
                </a:solidFill>
              </a:rPr>
              <a:t>Newark Specific Economic Trends</a:t>
            </a:r>
            <a:endParaRPr lang="en-US" sz="2500" kern="12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057399" y="3227034"/>
            <a:ext cx="3866975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5-Year Forecast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057400" y="3912834"/>
            <a:ext cx="3866975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2.6 to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3.2% Revenue Growth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057400" y="4598634"/>
            <a:ext cx="3866975" cy="506766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2.5% Expenditure Growth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52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Forecast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31275"/>
              </p:ext>
            </p:extLst>
          </p:nvPr>
        </p:nvGraphicFramePr>
        <p:xfrm>
          <a:off x="304799" y="1447797"/>
          <a:ext cx="7134226" cy="5105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2438"/>
                <a:gridCol w="1046570"/>
                <a:gridCol w="1133785"/>
                <a:gridCol w="1133785"/>
                <a:gridCol w="1046570"/>
                <a:gridCol w="1101078"/>
              </a:tblGrid>
              <a:tr h="10130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 Millions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2016-2017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2017-2018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2018-2019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2019-2020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2020-2021</a:t>
                      </a:r>
                      <a:endParaRPr lang="en-US" sz="24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633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Revenue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50.0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51.3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52.8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53.8</a:t>
                      </a:r>
                      <a:endParaRPr lang="en-US" sz="24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Expenditures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48.3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49.5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50.6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51.8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52.6</a:t>
                      </a:r>
                      <a:endParaRPr lang="en-US" sz="2400" dirty="0"/>
                    </a:p>
                  </a:txBody>
                  <a:tcPr anchor="ctr"/>
                </a:tc>
              </a:tr>
              <a:tr h="13106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Transfers in from Fund Balance or Gas Tax: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/>
                </a:tc>
              </a:tr>
              <a:tr h="746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Transfers out to Reserves</a:t>
                      </a:r>
                      <a:endParaRPr lang="en-US" sz="2000" dirty="0" smtClean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-2.6</a:t>
                      </a:r>
                      <a:endParaRPr lang="en-US" sz="240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-0.3</a:t>
                      </a:r>
                      <a:endParaRPr lang="en-US" sz="240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-0.8</a:t>
                      </a:r>
                      <a:endParaRPr lang="en-US" sz="240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-0.3</a:t>
                      </a:r>
                      <a:endParaRPr lang="en-US" sz="240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-.4</a:t>
                      </a:r>
                      <a:endParaRPr lang="en-US" sz="2400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Surplus: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0.1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0.8</a:t>
                      </a:r>
                      <a:endParaRPr lang="en-US" sz="24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718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1066800" y="22098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0" i="0" kern="1200" baseline="0" dirty="0" smtClean="0">
                <a:solidFill>
                  <a:schemeClr val="tx1"/>
                </a:solidFill>
              </a:rPr>
              <a:t>Critical Issues</a:t>
            </a:r>
            <a:endParaRPr lang="en-US" sz="32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600200" y="3048459"/>
            <a:ext cx="5334000" cy="609141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>
                <a:solidFill>
                  <a:sysClr val="windowText" lastClr="000000"/>
                </a:solidFill>
              </a:rPr>
              <a:t>Strategies</a:t>
            </a:r>
            <a:endParaRPr lang="en-US" sz="2500" kern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362200" y="3733800"/>
            <a:ext cx="4572000" cy="5334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ysClr val="windowText" lastClr="000000"/>
                </a:solidFill>
              </a:rPr>
              <a:t>Action </a:t>
            </a:r>
            <a:r>
              <a:rPr lang="en-US" sz="2500" b="0" i="0" kern="1200" baseline="0" dirty="0" smtClean="0">
                <a:solidFill>
                  <a:sysClr val="windowText" lastClr="000000"/>
                </a:solidFill>
              </a:rPr>
              <a:t>items</a:t>
            </a:r>
            <a:endParaRPr lang="en-US" sz="25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67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ChangeArrowheads="1"/>
          </p:cNvSpPr>
          <p:nvPr/>
        </p:nvSpPr>
        <p:spPr bwMode="auto">
          <a:xfrm>
            <a:off x="7696200" y="1676400"/>
            <a:ext cx="762000" cy="5181600"/>
          </a:xfrm>
          <a:prstGeom prst="rect">
            <a:avLst/>
          </a:prstGeom>
          <a:solidFill>
            <a:srgbClr val="CC9900">
              <a:alpha val="4588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1219200"/>
            <a:ext cx="9144000" cy="76200"/>
          </a:xfrm>
          <a:prstGeom prst="rect">
            <a:avLst/>
          </a:prstGeom>
          <a:solidFill>
            <a:srgbClr val="6666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3152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Plan- Action Items</a:t>
            </a:r>
          </a:p>
        </p:txBody>
      </p:sp>
      <p:pic>
        <p:nvPicPr>
          <p:cNvPr id="10255" name="Picture 21" descr="LOG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Strokes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439025" y="304800"/>
            <a:ext cx="135255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Freeform 12"/>
          <p:cNvSpPr/>
          <p:nvPr/>
        </p:nvSpPr>
        <p:spPr>
          <a:xfrm>
            <a:off x="533400" y="1524000"/>
            <a:ext cx="5867400" cy="762000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b="0" i="0" kern="1200" baseline="0" dirty="0" smtClean="0">
                <a:solidFill>
                  <a:schemeClr val="tx1"/>
                </a:solidFill>
              </a:rPr>
              <a:t>I.  Public Safety</a:t>
            </a:r>
            <a:r>
              <a:rPr lang="en-US" sz="2500" b="0" i="0" kern="1200" dirty="0" smtClean="0">
                <a:solidFill>
                  <a:schemeClr val="tx1"/>
                </a:solidFill>
              </a:rPr>
              <a:t> Services</a:t>
            </a:r>
            <a:endParaRPr lang="en-US" sz="2500" b="0" i="0" kern="1200" baseline="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438399" y="2438400"/>
            <a:ext cx="3962401" cy="1460665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0" i="0" kern="1200" baseline="0" dirty="0" smtClean="0">
                <a:solidFill>
                  <a:sysClr val="windowText" lastClr="000000"/>
                </a:solidFill>
              </a:rPr>
              <a:t>I.A.</a:t>
            </a:r>
            <a:r>
              <a:rPr lang="en-US" sz="2400" b="0" i="0" kern="1200" dirty="0" smtClean="0">
                <a:solidFill>
                  <a:sysClr val="windowText" lastClr="000000"/>
                </a:solidFill>
              </a:rPr>
              <a:t> Continue to serve and protect based on a community-oriented policing philosophy.</a:t>
            </a:r>
            <a:endParaRPr lang="en-US" sz="2400" b="0" i="0" kern="1200" baseline="0" dirty="0">
              <a:solidFill>
                <a:sysClr val="windowText" lastClr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177013" y="4038600"/>
            <a:ext cx="3223787" cy="2583764"/>
          </a:xfrm>
          <a:custGeom>
            <a:avLst/>
            <a:gdLst>
              <a:gd name="connsiteX0" fmla="*/ 0 w 4343400"/>
              <a:gd name="connsiteY0" fmla="*/ 99940 h 599625"/>
              <a:gd name="connsiteX1" fmla="*/ 29272 w 4343400"/>
              <a:gd name="connsiteY1" fmla="*/ 29272 h 599625"/>
              <a:gd name="connsiteX2" fmla="*/ 99940 w 4343400"/>
              <a:gd name="connsiteY2" fmla="*/ 0 h 599625"/>
              <a:gd name="connsiteX3" fmla="*/ 4243460 w 4343400"/>
              <a:gd name="connsiteY3" fmla="*/ 0 h 599625"/>
              <a:gd name="connsiteX4" fmla="*/ 4314128 w 4343400"/>
              <a:gd name="connsiteY4" fmla="*/ 29272 h 599625"/>
              <a:gd name="connsiteX5" fmla="*/ 4343400 w 4343400"/>
              <a:gd name="connsiteY5" fmla="*/ 99940 h 599625"/>
              <a:gd name="connsiteX6" fmla="*/ 4343400 w 4343400"/>
              <a:gd name="connsiteY6" fmla="*/ 499685 h 599625"/>
              <a:gd name="connsiteX7" fmla="*/ 4314128 w 4343400"/>
              <a:gd name="connsiteY7" fmla="*/ 570353 h 599625"/>
              <a:gd name="connsiteX8" fmla="*/ 4243460 w 4343400"/>
              <a:gd name="connsiteY8" fmla="*/ 599625 h 599625"/>
              <a:gd name="connsiteX9" fmla="*/ 99940 w 4343400"/>
              <a:gd name="connsiteY9" fmla="*/ 599625 h 599625"/>
              <a:gd name="connsiteX10" fmla="*/ 29272 w 4343400"/>
              <a:gd name="connsiteY10" fmla="*/ 570353 h 599625"/>
              <a:gd name="connsiteX11" fmla="*/ 0 w 4343400"/>
              <a:gd name="connsiteY11" fmla="*/ 499685 h 599625"/>
              <a:gd name="connsiteX12" fmla="*/ 0 w 4343400"/>
              <a:gd name="connsiteY12" fmla="*/ 99940 h 59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43400" h="599625">
                <a:moveTo>
                  <a:pt x="0" y="99940"/>
                </a:moveTo>
                <a:cubicBezTo>
                  <a:pt x="0" y="73434"/>
                  <a:pt x="10529" y="48014"/>
                  <a:pt x="29272" y="29272"/>
                </a:cubicBezTo>
                <a:cubicBezTo>
                  <a:pt x="48014" y="10530"/>
                  <a:pt x="73435" y="0"/>
                  <a:pt x="99940" y="0"/>
                </a:cubicBezTo>
                <a:lnTo>
                  <a:pt x="4243460" y="0"/>
                </a:lnTo>
                <a:cubicBezTo>
                  <a:pt x="4269966" y="0"/>
                  <a:pt x="4295386" y="10529"/>
                  <a:pt x="4314128" y="29272"/>
                </a:cubicBezTo>
                <a:cubicBezTo>
                  <a:pt x="4332870" y="48014"/>
                  <a:pt x="4343400" y="73435"/>
                  <a:pt x="4343400" y="99940"/>
                </a:cubicBezTo>
                <a:lnTo>
                  <a:pt x="4343400" y="499685"/>
                </a:lnTo>
                <a:cubicBezTo>
                  <a:pt x="4343400" y="526191"/>
                  <a:pt x="4332871" y="551611"/>
                  <a:pt x="4314128" y="570353"/>
                </a:cubicBezTo>
                <a:cubicBezTo>
                  <a:pt x="4295386" y="589095"/>
                  <a:pt x="4269965" y="599625"/>
                  <a:pt x="4243460" y="599625"/>
                </a:cubicBezTo>
                <a:lnTo>
                  <a:pt x="99940" y="599625"/>
                </a:lnTo>
                <a:cubicBezTo>
                  <a:pt x="73434" y="599625"/>
                  <a:pt x="48014" y="589096"/>
                  <a:pt x="29272" y="570353"/>
                </a:cubicBezTo>
                <a:cubicBezTo>
                  <a:pt x="10530" y="551611"/>
                  <a:pt x="0" y="526190"/>
                  <a:pt x="0" y="499685"/>
                </a:cubicBezTo>
                <a:lnTo>
                  <a:pt x="0" y="999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4521" tIns="124521" rIns="124521" bIns="124521" numCol="1" spcCol="1270" anchor="ctr" anchorCtr="0">
            <a:noAutofit/>
          </a:bodyPr>
          <a:lstStyle/>
          <a:p>
            <a:pPr lvl="0" algn="l" defTabSz="1111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ysClr val="windowText" lastClr="000000"/>
                </a:solidFill>
              </a:rPr>
              <a:t>1.A.8 Police and Fire will continue to attend community functions such as National Night Out, Family Day at the Park, and Ashe Street Summer Program in an effort to maintain a close relationship with citizens.</a:t>
            </a:r>
            <a:endParaRPr lang="en-US" sz="2000" b="0" i="0" kern="1200" baseline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738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45570</TotalTime>
  <Words>458</Words>
  <Application>Microsoft Office PowerPoint</Application>
  <PresentationFormat>On-screen Show (4:3)</PresentationFormat>
  <Paragraphs>112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5-Year Forecast  2016-2018 Biennial Budget, Part 1</vt:lpstr>
      <vt:lpstr>Budget Documents</vt:lpstr>
      <vt:lpstr>Development Forecast</vt:lpstr>
      <vt:lpstr>Development Forecast</vt:lpstr>
      <vt:lpstr>Economic Forecast</vt:lpstr>
      <vt:lpstr>Economic Forecast</vt:lpstr>
      <vt:lpstr>Financial Forecast</vt:lpstr>
      <vt:lpstr>Strategic Plan</vt:lpstr>
      <vt:lpstr>Strategic Plan- Action Items</vt:lpstr>
      <vt:lpstr>Strategic Plan- Action Items</vt:lpstr>
      <vt:lpstr>Strategic Plan- Action Items</vt:lpstr>
      <vt:lpstr>Strategic Plan- Action Items</vt:lpstr>
      <vt:lpstr>Strategic Plan- Action Items</vt:lpstr>
      <vt:lpstr>Next Steps</vt:lpstr>
    </vt:vector>
  </TitlesOfParts>
  <Company>City of Newark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 City of Newark Budget Work Session</dc:title>
  <dc:creator>Susie Woodstock</dc:creator>
  <cp:lastModifiedBy>SUSIE WOODSTOCK</cp:lastModifiedBy>
  <cp:revision>706</cp:revision>
  <cp:lastPrinted>2016-01-28T23:07:32Z</cp:lastPrinted>
  <dcterms:created xsi:type="dcterms:W3CDTF">2012-02-09T00:47:44Z</dcterms:created>
  <dcterms:modified xsi:type="dcterms:W3CDTF">2016-04-14T18:32:09Z</dcterms:modified>
</cp:coreProperties>
</file>