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20"/>
  </p:notesMasterIdLst>
  <p:sldIdLst>
    <p:sldId id="275" r:id="rId2"/>
    <p:sldId id="280" r:id="rId3"/>
    <p:sldId id="284" r:id="rId4"/>
    <p:sldId id="282" r:id="rId5"/>
    <p:sldId id="281" r:id="rId6"/>
    <p:sldId id="283" r:id="rId7"/>
    <p:sldId id="256" r:id="rId8"/>
    <p:sldId id="257" r:id="rId9"/>
    <p:sldId id="258" r:id="rId10"/>
    <p:sldId id="259" r:id="rId11"/>
    <p:sldId id="260" r:id="rId12"/>
    <p:sldId id="271" r:id="rId13"/>
    <p:sldId id="266" r:id="rId14"/>
    <p:sldId id="272" r:id="rId15"/>
    <p:sldId id="273" r:id="rId16"/>
    <p:sldId id="274" r:id="rId17"/>
    <p:sldId id="267" r:id="rId18"/>
    <p:sldId id="276" r:id="rId19"/>
  </p:sldIdLst>
  <p:sldSz cx="9144000" cy="5143500" type="screen16x9"/>
  <p:notesSz cx="7010400" cy="9236075"/>
  <p:embeddedFontLst>
    <p:embeddedFont>
      <p:font typeface="Arvo" panose="020B060402020202020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Proxima Nova" panose="020B0604020202020204" charset="0"/>
      <p:regular r:id="rId31"/>
      <p:bold r:id="rId32"/>
      <p:italic r:id="rId33"/>
      <p:boldItalic r:id="rId34"/>
    </p:embeddedFont>
    <p:embeddedFont>
      <p:font typeface="Work Sans" panose="020B0604020202020204" charset="0"/>
      <p:regular r:id="rId35"/>
      <p:bold r:id="rId36"/>
      <p:italic r:id="rId37"/>
      <p:boldItalic r:id="rId38"/>
    </p:embeddedFont>
    <p:embeddedFont>
      <p:font typeface="Work Sans Regular" panose="020B060402020202020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0"/>
    <p:restoredTop sz="94694"/>
  </p:normalViewPr>
  <p:slideViewPr>
    <p:cSldViewPr snapToGrid="0">
      <p:cViewPr varScale="1">
        <p:scale>
          <a:sx n="142" d="100"/>
          <a:sy n="142" d="100"/>
        </p:scale>
        <p:origin x="50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ableStyles" Target="tableStyle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9AC627-0FCD-4B1A-A9E8-64899986535D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0F4D00-8500-4290-A65B-B09B84A18A1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Key Stakeholder Interviews</a:t>
          </a:r>
          <a:endParaRPr lang="en-US"/>
        </a:p>
      </dgm:t>
    </dgm:pt>
    <dgm:pt modelId="{256E1A43-08AD-42D8-8022-7382E3234FF1}" type="parTrans" cxnId="{280A0EBD-A37B-4CAE-8695-E7942BC8D510}">
      <dgm:prSet/>
      <dgm:spPr/>
      <dgm:t>
        <a:bodyPr/>
        <a:lstStyle/>
        <a:p>
          <a:endParaRPr lang="en-US"/>
        </a:p>
      </dgm:t>
    </dgm:pt>
    <dgm:pt modelId="{DABB7CA1-84A5-4B27-AE58-1BC1F49E3DF0}" type="sibTrans" cxnId="{280A0EBD-A37B-4CAE-8695-E7942BC8D51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D3756BD-07BD-474F-9117-38BD34410F8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Key Priorities </a:t>
          </a:r>
          <a:endParaRPr lang="en-US"/>
        </a:p>
      </dgm:t>
    </dgm:pt>
    <dgm:pt modelId="{929ABE0A-C026-4150-A672-B6CC8B7DDDB4}" type="parTrans" cxnId="{B40FCCBD-71E2-4E5E-83C3-607BC9338A9C}">
      <dgm:prSet/>
      <dgm:spPr/>
      <dgm:t>
        <a:bodyPr/>
        <a:lstStyle/>
        <a:p>
          <a:endParaRPr lang="en-US"/>
        </a:p>
      </dgm:t>
    </dgm:pt>
    <dgm:pt modelId="{34FC0B7B-2F20-4FF4-BAC5-215BF527722E}" type="sibTrans" cxnId="{B40FCCBD-71E2-4E5E-83C3-607BC9338A9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394978E-7AF1-4C48-84F8-658FF3F6B9D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DRAFT Workplan </a:t>
          </a:r>
          <a:endParaRPr lang="en-US"/>
        </a:p>
      </dgm:t>
    </dgm:pt>
    <dgm:pt modelId="{E2FCB755-2CE9-49D5-B5CA-D37CCB670A1B}" type="parTrans" cxnId="{3F5E32E9-D482-4801-952C-89E7814001D9}">
      <dgm:prSet/>
      <dgm:spPr/>
      <dgm:t>
        <a:bodyPr/>
        <a:lstStyle/>
        <a:p>
          <a:endParaRPr lang="en-US"/>
        </a:p>
      </dgm:t>
    </dgm:pt>
    <dgm:pt modelId="{2DB78C21-FE7F-442F-BE85-9287C1DD0FB4}" type="sibTrans" cxnId="{3F5E32E9-D482-4801-952C-89E7814001D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1F118BE-CDBD-4F66-A89E-5CA0B5AC5A9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Timing and Budget </a:t>
          </a:r>
          <a:endParaRPr lang="en-US"/>
        </a:p>
      </dgm:t>
    </dgm:pt>
    <dgm:pt modelId="{D3CEEB3C-7292-49E0-84BD-8DF58F2F757E}" type="parTrans" cxnId="{D4110CDA-DCD1-49A1-B885-6E5F3FE4D779}">
      <dgm:prSet/>
      <dgm:spPr/>
      <dgm:t>
        <a:bodyPr/>
        <a:lstStyle/>
        <a:p>
          <a:endParaRPr lang="en-US"/>
        </a:p>
      </dgm:t>
    </dgm:pt>
    <dgm:pt modelId="{31D3A987-1294-4E1A-8EA4-B0DBAD53B2A3}" type="sibTrans" cxnId="{D4110CDA-DCD1-49A1-B885-6E5F3FE4D779}">
      <dgm:prSet/>
      <dgm:spPr/>
      <dgm:t>
        <a:bodyPr/>
        <a:lstStyle/>
        <a:p>
          <a:endParaRPr lang="en-US"/>
        </a:p>
      </dgm:t>
    </dgm:pt>
    <dgm:pt modelId="{AA014471-E6A3-476D-9ADD-23987941D6ED}" type="pres">
      <dgm:prSet presAssocID="{679AC627-0FCD-4B1A-A9E8-64899986535D}" presName="root" presStyleCnt="0">
        <dgm:presLayoutVars>
          <dgm:dir/>
          <dgm:resizeHandles val="exact"/>
        </dgm:presLayoutVars>
      </dgm:prSet>
      <dgm:spPr/>
    </dgm:pt>
    <dgm:pt modelId="{6F16CB5F-11B8-42A1-86FE-D30F41EF2A78}" type="pres">
      <dgm:prSet presAssocID="{679AC627-0FCD-4B1A-A9E8-64899986535D}" presName="container" presStyleCnt="0">
        <dgm:presLayoutVars>
          <dgm:dir/>
          <dgm:resizeHandles val="exact"/>
        </dgm:presLayoutVars>
      </dgm:prSet>
      <dgm:spPr/>
    </dgm:pt>
    <dgm:pt modelId="{435DA4AC-D991-4D7E-B516-866232AB9536}" type="pres">
      <dgm:prSet presAssocID="{7F0F4D00-8500-4290-A65B-B09B84A18A1C}" presName="compNode" presStyleCnt="0"/>
      <dgm:spPr/>
    </dgm:pt>
    <dgm:pt modelId="{0F33EB80-32C2-4593-8580-8CEC70EC0DB9}" type="pres">
      <dgm:prSet presAssocID="{7F0F4D00-8500-4290-A65B-B09B84A18A1C}" presName="iconBgRect" presStyleLbl="bgShp" presStyleIdx="0" presStyleCnt="4"/>
      <dgm:spPr/>
    </dgm:pt>
    <dgm:pt modelId="{F1308FFB-529A-4CE3-A135-3DEF1979EEFE}" type="pres">
      <dgm:prSet presAssocID="{7F0F4D00-8500-4290-A65B-B09B84A18A1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A60C0374-BC8F-4B5B-82D0-D6E676647A1C}" type="pres">
      <dgm:prSet presAssocID="{7F0F4D00-8500-4290-A65B-B09B84A18A1C}" presName="spaceRect" presStyleCnt="0"/>
      <dgm:spPr/>
    </dgm:pt>
    <dgm:pt modelId="{E2A396E7-E74F-4462-A943-141086BEA8EA}" type="pres">
      <dgm:prSet presAssocID="{7F0F4D00-8500-4290-A65B-B09B84A18A1C}" presName="textRect" presStyleLbl="revTx" presStyleIdx="0" presStyleCnt="4">
        <dgm:presLayoutVars>
          <dgm:chMax val="1"/>
          <dgm:chPref val="1"/>
        </dgm:presLayoutVars>
      </dgm:prSet>
      <dgm:spPr/>
    </dgm:pt>
    <dgm:pt modelId="{9F7A25F3-ACC9-47B2-AE6F-FB18C92EB363}" type="pres">
      <dgm:prSet presAssocID="{DABB7CA1-84A5-4B27-AE58-1BC1F49E3DF0}" presName="sibTrans" presStyleLbl="sibTrans2D1" presStyleIdx="0" presStyleCnt="0"/>
      <dgm:spPr/>
    </dgm:pt>
    <dgm:pt modelId="{24BD9B1F-FB16-40E1-A28D-012E7D2FEFE1}" type="pres">
      <dgm:prSet presAssocID="{7D3756BD-07BD-474F-9117-38BD34410F88}" presName="compNode" presStyleCnt="0"/>
      <dgm:spPr/>
    </dgm:pt>
    <dgm:pt modelId="{35BC1F90-886B-4967-AD7A-32F2C898C6CE}" type="pres">
      <dgm:prSet presAssocID="{7D3756BD-07BD-474F-9117-38BD34410F88}" presName="iconBgRect" presStyleLbl="bgShp" presStyleIdx="1" presStyleCnt="4"/>
      <dgm:spPr/>
    </dgm:pt>
    <dgm:pt modelId="{5E98F2F3-AD5C-4417-AEDF-AF8E4B9CBF01}" type="pres">
      <dgm:prSet presAssocID="{7D3756BD-07BD-474F-9117-38BD34410F8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5E0DD6F-765C-4D16-BDA4-2BA5571618ED}" type="pres">
      <dgm:prSet presAssocID="{7D3756BD-07BD-474F-9117-38BD34410F88}" presName="spaceRect" presStyleCnt="0"/>
      <dgm:spPr/>
    </dgm:pt>
    <dgm:pt modelId="{02D425E0-2F5B-43CA-8D80-3EB1E58D5122}" type="pres">
      <dgm:prSet presAssocID="{7D3756BD-07BD-474F-9117-38BD34410F88}" presName="textRect" presStyleLbl="revTx" presStyleIdx="1" presStyleCnt="4">
        <dgm:presLayoutVars>
          <dgm:chMax val="1"/>
          <dgm:chPref val="1"/>
        </dgm:presLayoutVars>
      </dgm:prSet>
      <dgm:spPr/>
    </dgm:pt>
    <dgm:pt modelId="{A4E4F229-ABDC-43C2-AA18-79D3E3304A0B}" type="pres">
      <dgm:prSet presAssocID="{34FC0B7B-2F20-4FF4-BAC5-215BF527722E}" presName="sibTrans" presStyleLbl="sibTrans2D1" presStyleIdx="0" presStyleCnt="0"/>
      <dgm:spPr/>
    </dgm:pt>
    <dgm:pt modelId="{AAFBFDCB-ED40-423C-A3ED-B2A5438CA756}" type="pres">
      <dgm:prSet presAssocID="{3394978E-7AF1-4C48-84F8-658FF3F6B9DF}" presName="compNode" presStyleCnt="0"/>
      <dgm:spPr/>
    </dgm:pt>
    <dgm:pt modelId="{5701928A-BC71-42B8-86B7-0D41068C9A01}" type="pres">
      <dgm:prSet presAssocID="{3394978E-7AF1-4C48-84F8-658FF3F6B9DF}" presName="iconBgRect" presStyleLbl="bgShp" presStyleIdx="2" presStyleCnt="4"/>
      <dgm:spPr/>
    </dgm:pt>
    <dgm:pt modelId="{CDB71905-5DB4-43AF-B6D4-CE5D479C68D2}" type="pres">
      <dgm:prSet presAssocID="{3394978E-7AF1-4C48-84F8-658FF3F6B9D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C2D617D0-14BE-4B1B-AF73-CEB28A6EE8CA}" type="pres">
      <dgm:prSet presAssocID="{3394978E-7AF1-4C48-84F8-658FF3F6B9DF}" presName="spaceRect" presStyleCnt="0"/>
      <dgm:spPr/>
    </dgm:pt>
    <dgm:pt modelId="{1EC4BA2A-864C-4F6D-920A-4BA4103817A4}" type="pres">
      <dgm:prSet presAssocID="{3394978E-7AF1-4C48-84F8-658FF3F6B9DF}" presName="textRect" presStyleLbl="revTx" presStyleIdx="2" presStyleCnt="4">
        <dgm:presLayoutVars>
          <dgm:chMax val="1"/>
          <dgm:chPref val="1"/>
        </dgm:presLayoutVars>
      </dgm:prSet>
      <dgm:spPr/>
    </dgm:pt>
    <dgm:pt modelId="{3777F321-F945-4318-8DAD-16D877066B56}" type="pres">
      <dgm:prSet presAssocID="{2DB78C21-FE7F-442F-BE85-9287C1DD0FB4}" presName="sibTrans" presStyleLbl="sibTrans2D1" presStyleIdx="0" presStyleCnt="0"/>
      <dgm:spPr/>
    </dgm:pt>
    <dgm:pt modelId="{195363AB-B2FF-470F-961F-C6F99D23638A}" type="pres">
      <dgm:prSet presAssocID="{E1F118BE-CDBD-4F66-A89E-5CA0B5AC5A97}" presName="compNode" presStyleCnt="0"/>
      <dgm:spPr/>
    </dgm:pt>
    <dgm:pt modelId="{5669FA90-D8E7-4744-99AF-4630C2F369BD}" type="pres">
      <dgm:prSet presAssocID="{E1F118BE-CDBD-4F66-A89E-5CA0B5AC5A97}" presName="iconBgRect" presStyleLbl="bgShp" presStyleIdx="3" presStyleCnt="4"/>
      <dgm:spPr/>
    </dgm:pt>
    <dgm:pt modelId="{579CD72D-8A48-4DA4-900B-9F64182B709C}" type="pres">
      <dgm:prSet presAssocID="{E1F118BE-CDBD-4F66-A89E-5CA0B5AC5A9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B2809DC1-B9F6-4FD7-A246-7A0405F4EBCF}" type="pres">
      <dgm:prSet presAssocID="{E1F118BE-CDBD-4F66-A89E-5CA0B5AC5A97}" presName="spaceRect" presStyleCnt="0"/>
      <dgm:spPr/>
    </dgm:pt>
    <dgm:pt modelId="{4D0318F6-BBAC-444A-8674-E75FC057A238}" type="pres">
      <dgm:prSet presAssocID="{E1F118BE-CDBD-4F66-A89E-5CA0B5AC5A97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3A948511-FFC5-4CB6-9CC5-F3223AFE0F74}" type="presOf" srcId="{7D3756BD-07BD-474F-9117-38BD34410F88}" destId="{02D425E0-2F5B-43CA-8D80-3EB1E58D5122}" srcOrd="0" destOrd="0" presId="urn:microsoft.com/office/officeart/2018/2/layout/IconCircleList"/>
    <dgm:cxn modelId="{7321A77D-CF16-4690-917D-F69866CF6B2B}" type="presOf" srcId="{2DB78C21-FE7F-442F-BE85-9287C1DD0FB4}" destId="{3777F321-F945-4318-8DAD-16D877066B56}" srcOrd="0" destOrd="0" presId="urn:microsoft.com/office/officeart/2018/2/layout/IconCircleList"/>
    <dgm:cxn modelId="{14187689-D962-42EE-A2C0-B85E092A85AA}" type="presOf" srcId="{E1F118BE-CDBD-4F66-A89E-5CA0B5AC5A97}" destId="{4D0318F6-BBAC-444A-8674-E75FC057A238}" srcOrd="0" destOrd="0" presId="urn:microsoft.com/office/officeart/2018/2/layout/IconCircleList"/>
    <dgm:cxn modelId="{D28821B4-C29C-41BB-8A47-F5B4D949108B}" type="presOf" srcId="{7F0F4D00-8500-4290-A65B-B09B84A18A1C}" destId="{E2A396E7-E74F-4462-A943-141086BEA8EA}" srcOrd="0" destOrd="0" presId="urn:microsoft.com/office/officeart/2018/2/layout/IconCircleList"/>
    <dgm:cxn modelId="{280A0EBD-A37B-4CAE-8695-E7942BC8D510}" srcId="{679AC627-0FCD-4B1A-A9E8-64899986535D}" destId="{7F0F4D00-8500-4290-A65B-B09B84A18A1C}" srcOrd="0" destOrd="0" parTransId="{256E1A43-08AD-42D8-8022-7382E3234FF1}" sibTransId="{DABB7CA1-84A5-4B27-AE58-1BC1F49E3DF0}"/>
    <dgm:cxn modelId="{B40FCCBD-71E2-4E5E-83C3-607BC9338A9C}" srcId="{679AC627-0FCD-4B1A-A9E8-64899986535D}" destId="{7D3756BD-07BD-474F-9117-38BD34410F88}" srcOrd="1" destOrd="0" parTransId="{929ABE0A-C026-4150-A672-B6CC8B7DDDB4}" sibTransId="{34FC0B7B-2F20-4FF4-BAC5-215BF527722E}"/>
    <dgm:cxn modelId="{A1E3DEC5-645E-4CBC-B055-7B8097FE84D3}" type="presOf" srcId="{679AC627-0FCD-4B1A-A9E8-64899986535D}" destId="{AA014471-E6A3-476D-9ADD-23987941D6ED}" srcOrd="0" destOrd="0" presId="urn:microsoft.com/office/officeart/2018/2/layout/IconCircleList"/>
    <dgm:cxn modelId="{8323A7CA-BAB5-404C-AAE9-A0A7F3F5DBE8}" type="presOf" srcId="{3394978E-7AF1-4C48-84F8-658FF3F6B9DF}" destId="{1EC4BA2A-864C-4F6D-920A-4BA4103817A4}" srcOrd="0" destOrd="0" presId="urn:microsoft.com/office/officeart/2018/2/layout/IconCircleList"/>
    <dgm:cxn modelId="{7D0BFCCE-B425-4425-A03B-59F1EB4D11A4}" type="presOf" srcId="{DABB7CA1-84A5-4B27-AE58-1BC1F49E3DF0}" destId="{9F7A25F3-ACC9-47B2-AE6F-FB18C92EB363}" srcOrd="0" destOrd="0" presId="urn:microsoft.com/office/officeart/2018/2/layout/IconCircleList"/>
    <dgm:cxn modelId="{D4110CDA-DCD1-49A1-B885-6E5F3FE4D779}" srcId="{679AC627-0FCD-4B1A-A9E8-64899986535D}" destId="{E1F118BE-CDBD-4F66-A89E-5CA0B5AC5A97}" srcOrd="3" destOrd="0" parTransId="{D3CEEB3C-7292-49E0-84BD-8DF58F2F757E}" sibTransId="{31D3A987-1294-4E1A-8EA4-B0DBAD53B2A3}"/>
    <dgm:cxn modelId="{B35EA2E1-9FD4-4B32-9DAA-97CA75275F64}" type="presOf" srcId="{34FC0B7B-2F20-4FF4-BAC5-215BF527722E}" destId="{A4E4F229-ABDC-43C2-AA18-79D3E3304A0B}" srcOrd="0" destOrd="0" presId="urn:microsoft.com/office/officeart/2018/2/layout/IconCircleList"/>
    <dgm:cxn modelId="{3F5E32E9-D482-4801-952C-89E7814001D9}" srcId="{679AC627-0FCD-4B1A-A9E8-64899986535D}" destId="{3394978E-7AF1-4C48-84F8-658FF3F6B9DF}" srcOrd="2" destOrd="0" parTransId="{E2FCB755-2CE9-49D5-B5CA-D37CCB670A1B}" sibTransId="{2DB78C21-FE7F-442F-BE85-9287C1DD0FB4}"/>
    <dgm:cxn modelId="{BFF02FAE-CAF9-463B-BC9B-023FA0107B59}" type="presParOf" srcId="{AA014471-E6A3-476D-9ADD-23987941D6ED}" destId="{6F16CB5F-11B8-42A1-86FE-D30F41EF2A78}" srcOrd="0" destOrd="0" presId="urn:microsoft.com/office/officeart/2018/2/layout/IconCircleList"/>
    <dgm:cxn modelId="{1BBEBD7B-1B16-4344-AFBC-BF4DE3FA1149}" type="presParOf" srcId="{6F16CB5F-11B8-42A1-86FE-D30F41EF2A78}" destId="{435DA4AC-D991-4D7E-B516-866232AB9536}" srcOrd="0" destOrd="0" presId="urn:microsoft.com/office/officeart/2018/2/layout/IconCircleList"/>
    <dgm:cxn modelId="{6DA242BC-0C55-405D-8641-8812596342EE}" type="presParOf" srcId="{435DA4AC-D991-4D7E-B516-866232AB9536}" destId="{0F33EB80-32C2-4593-8580-8CEC70EC0DB9}" srcOrd="0" destOrd="0" presId="urn:microsoft.com/office/officeart/2018/2/layout/IconCircleList"/>
    <dgm:cxn modelId="{68AFB088-8B14-438A-9F56-8C396DB43446}" type="presParOf" srcId="{435DA4AC-D991-4D7E-B516-866232AB9536}" destId="{F1308FFB-529A-4CE3-A135-3DEF1979EEFE}" srcOrd="1" destOrd="0" presId="urn:microsoft.com/office/officeart/2018/2/layout/IconCircleList"/>
    <dgm:cxn modelId="{70CAC491-19F5-4675-BFB3-D7A0536E2483}" type="presParOf" srcId="{435DA4AC-D991-4D7E-B516-866232AB9536}" destId="{A60C0374-BC8F-4B5B-82D0-D6E676647A1C}" srcOrd="2" destOrd="0" presId="urn:microsoft.com/office/officeart/2018/2/layout/IconCircleList"/>
    <dgm:cxn modelId="{7E9E208E-CFBC-4578-95BD-C8714289F3BA}" type="presParOf" srcId="{435DA4AC-D991-4D7E-B516-866232AB9536}" destId="{E2A396E7-E74F-4462-A943-141086BEA8EA}" srcOrd="3" destOrd="0" presId="urn:microsoft.com/office/officeart/2018/2/layout/IconCircleList"/>
    <dgm:cxn modelId="{39C67787-7A67-4A81-9C36-39A80CEB0664}" type="presParOf" srcId="{6F16CB5F-11B8-42A1-86FE-D30F41EF2A78}" destId="{9F7A25F3-ACC9-47B2-AE6F-FB18C92EB363}" srcOrd="1" destOrd="0" presId="urn:microsoft.com/office/officeart/2018/2/layout/IconCircleList"/>
    <dgm:cxn modelId="{0142BAD2-473D-4371-8ABB-E1B506017C5B}" type="presParOf" srcId="{6F16CB5F-11B8-42A1-86FE-D30F41EF2A78}" destId="{24BD9B1F-FB16-40E1-A28D-012E7D2FEFE1}" srcOrd="2" destOrd="0" presId="urn:microsoft.com/office/officeart/2018/2/layout/IconCircleList"/>
    <dgm:cxn modelId="{05CF743A-F3F4-428B-A57E-0B4FC3FEDD75}" type="presParOf" srcId="{24BD9B1F-FB16-40E1-A28D-012E7D2FEFE1}" destId="{35BC1F90-886B-4967-AD7A-32F2C898C6CE}" srcOrd="0" destOrd="0" presId="urn:microsoft.com/office/officeart/2018/2/layout/IconCircleList"/>
    <dgm:cxn modelId="{279C3817-9A9E-4ADF-AE29-1DE34E90DAED}" type="presParOf" srcId="{24BD9B1F-FB16-40E1-A28D-012E7D2FEFE1}" destId="{5E98F2F3-AD5C-4417-AEDF-AF8E4B9CBF01}" srcOrd="1" destOrd="0" presId="urn:microsoft.com/office/officeart/2018/2/layout/IconCircleList"/>
    <dgm:cxn modelId="{36BDD1AE-F214-4DBE-A313-CEF01209A6A8}" type="presParOf" srcId="{24BD9B1F-FB16-40E1-A28D-012E7D2FEFE1}" destId="{75E0DD6F-765C-4D16-BDA4-2BA5571618ED}" srcOrd="2" destOrd="0" presId="urn:microsoft.com/office/officeart/2018/2/layout/IconCircleList"/>
    <dgm:cxn modelId="{9B0A71BC-8A2A-4FC0-A0B2-C09E3FCB86BA}" type="presParOf" srcId="{24BD9B1F-FB16-40E1-A28D-012E7D2FEFE1}" destId="{02D425E0-2F5B-43CA-8D80-3EB1E58D5122}" srcOrd="3" destOrd="0" presId="urn:microsoft.com/office/officeart/2018/2/layout/IconCircleList"/>
    <dgm:cxn modelId="{62B8F38C-664D-470C-B949-8866D7659ABA}" type="presParOf" srcId="{6F16CB5F-11B8-42A1-86FE-D30F41EF2A78}" destId="{A4E4F229-ABDC-43C2-AA18-79D3E3304A0B}" srcOrd="3" destOrd="0" presId="urn:microsoft.com/office/officeart/2018/2/layout/IconCircleList"/>
    <dgm:cxn modelId="{DCF170E0-9659-4044-8F2C-2013F02C228E}" type="presParOf" srcId="{6F16CB5F-11B8-42A1-86FE-D30F41EF2A78}" destId="{AAFBFDCB-ED40-423C-A3ED-B2A5438CA756}" srcOrd="4" destOrd="0" presId="urn:microsoft.com/office/officeart/2018/2/layout/IconCircleList"/>
    <dgm:cxn modelId="{4FE1F1E1-47CC-4411-8F50-FC4F8FE05732}" type="presParOf" srcId="{AAFBFDCB-ED40-423C-A3ED-B2A5438CA756}" destId="{5701928A-BC71-42B8-86B7-0D41068C9A01}" srcOrd="0" destOrd="0" presId="urn:microsoft.com/office/officeart/2018/2/layout/IconCircleList"/>
    <dgm:cxn modelId="{EC8ECF9D-FF1B-40B3-885D-CF51824DB03A}" type="presParOf" srcId="{AAFBFDCB-ED40-423C-A3ED-B2A5438CA756}" destId="{CDB71905-5DB4-43AF-B6D4-CE5D479C68D2}" srcOrd="1" destOrd="0" presId="urn:microsoft.com/office/officeart/2018/2/layout/IconCircleList"/>
    <dgm:cxn modelId="{D85CDE1D-162F-4595-9FA0-5489EADBD602}" type="presParOf" srcId="{AAFBFDCB-ED40-423C-A3ED-B2A5438CA756}" destId="{C2D617D0-14BE-4B1B-AF73-CEB28A6EE8CA}" srcOrd="2" destOrd="0" presId="urn:microsoft.com/office/officeart/2018/2/layout/IconCircleList"/>
    <dgm:cxn modelId="{6960299E-069C-4AC2-BFBA-D588855A1C7C}" type="presParOf" srcId="{AAFBFDCB-ED40-423C-A3ED-B2A5438CA756}" destId="{1EC4BA2A-864C-4F6D-920A-4BA4103817A4}" srcOrd="3" destOrd="0" presId="urn:microsoft.com/office/officeart/2018/2/layout/IconCircleList"/>
    <dgm:cxn modelId="{E0B0119D-47B0-4687-9A3A-CC9407528D86}" type="presParOf" srcId="{6F16CB5F-11B8-42A1-86FE-D30F41EF2A78}" destId="{3777F321-F945-4318-8DAD-16D877066B56}" srcOrd="5" destOrd="0" presId="urn:microsoft.com/office/officeart/2018/2/layout/IconCircleList"/>
    <dgm:cxn modelId="{9DF951DB-D04F-4650-B0F2-A0D32ECA681F}" type="presParOf" srcId="{6F16CB5F-11B8-42A1-86FE-D30F41EF2A78}" destId="{195363AB-B2FF-470F-961F-C6F99D23638A}" srcOrd="6" destOrd="0" presId="urn:microsoft.com/office/officeart/2018/2/layout/IconCircleList"/>
    <dgm:cxn modelId="{42E9D3E1-BC88-4086-AED5-AD6F8584B469}" type="presParOf" srcId="{195363AB-B2FF-470F-961F-C6F99D23638A}" destId="{5669FA90-D8E7-4744-99AF-4630C2F369BD}" srcOrd="0" destOrd="0" presId="urn:microsoft.com/office/officeart/2018/2/layout/IconCircleList"/>
    <dgm:cxn modelId="{3B6A86FC-0143-471B-B0EB-E9A19632F3D0}" type="presParOf" srcId="{195363AB-B2FF-470F-961F-C6F99D23638A}" destId="{579CD72D-8A48-4DA4-900B-9F64182B709C}" srcOrd="1" destOrd="0" presId="urn:microsoft.com/office/officeart/2018/2/layout/IconCircleList"/>
    <dgm:cxn modelId="{3946A69F-F034-4944-868A-D3601A63F0CB}" type="presParOf" srcId="{195363AB-B2FF-470F-961F-C6F99D23638A}" destId="{B2809DC1-B9F6-4FD7-A246-7A0405F4EBCF}" srcOrd="2" destOrd="0" presId="urn:microsoft.com/office/officeart/2018/2/layout/IconCircleList"/>
    <dgm:cxn modelId="{00D6A1FD-5439-4384-8FAE-8C463EB1F885}" type="presParOf" srcId="{195363AB-B2FF-470F-961F-C6F99D23638A}" destId="{4D0318F6-BBAC-444A-8674-E75FC057A238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33EB80-32C2-4593-8580-8CEC70EC0DB9}">
      <dsp:nvSpPr>
        <dsp:cNvPr id="0" name=""/>
        <dsp:cNvSpPr/>
      </dsp:nvSpPr>
      <dsp:spPr>
        <a:xfrm>
          <a:off x="36557" y="550161"/>
          <a:ext cx="628049" cy="62804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308FFB-529A-4CE3-A135-3DEF1979EEFE}">
      <dsp:nvSpPr>
        <dsp:cNvPr id="0" name=""/>
        <dsp:cNvSpPr/>
      </dsp:nvSpPr>
      <dsp:spPr>
        <a:xfrm>
          <a:off x="168448" y="682052"/>
          <a:ext cx="364268" cy="3642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396E7-E74F-4462-A943-141086BEA8EA}">
      <dsp:nvSpPr>
        <dsp:cNvPr id="0" name=""/>
        <dsp:cNvSpPr/>
      </dsp:nvSpPr>
      <dsp:spPr>
        <a:xfrm>
          <a:off x="799190" y="550161"/>
          <a:ext cx="1480403" cy="628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Key Stakeholder Interviews</a:t>
          </a:r>
          <a:endParaRPr lang="en-US" sz="1700" kern="1200"/>
        </a:p>
      </dsp:txBody>
      <dsp:txXfrm>
        <a:off x="799190" y="550161"/>
        <a:ext cx="1480403" cy="628049"/>
      </dsp:txXfrm>
    </dsp:sp>
    <dsp:sp modelId="{35BC1F90-886B-4967-AD7A-32F2C898C6CE}">
      <dsp:nvSpPr>
        <dsp:cNvPr id="0" name=""/>
        <dsp:cNvSpPr/>
      </dsp:nvSpPr>
      <dsp:spPr>
        <a:xfrm>
          <a:off x="2537542" y="550161"/>
          <a:ext cx="628049" cy="62804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98F2F3-AD5C-4417-AEDF-AF8E4B9CBF01}">
      <dsp:nvSpPr>
        <dsp:cNvPr id="0" name=""/>
        <dsp:cNvSpPr/>
      </dsp:nvSpPr>
      <dsp:spPr>
        <a:xfrm>
          <a:off x="2669433" y="682052"/>
          <a:ext cx="364268" cy="3642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D425E0-2F5B-43CA-8D80-3EB1E58D5122}">
      <dsp:nvSpPr>
        <dsp:cNvPr id="0" name=""/>
        <dsp:cNvSpPr/>
      </dsp:nvSpPr>
      <dsp:spPr>
        <a:xfrm>
          <a:off x="3300174" y="550161"/>
          <a:ext cx="1480403" cy="628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Key Priorities </a:t>
          </a:r>
          <a:endParaRPr lang="en-US" sz="1700" kern="1200"/>
        </a:p>
      </dsp:txBody>
      <dsp:txXfrm>
        <a:off x="3300174" y="550161"/>
        <a:ext cx="1480403" cy="628049"/>
      </dsp:txXfrm>
    </dsp:sp>
    <dsp:sp modelId="{5701928A-BC71-42B8-86B7-0D41068C9A01}">
      <dsp:nvSpPr>
        <dsp:cNvPr id="0" name=""/>
        <dsp:cNvSpPr/>
      </dsp:nvSpPr>
      <dsp:spPr>
        <a:xfrm>
          <a:off x="36557" y="1660852"/>
          <a:ext cx="628049" cy="62804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B71905-5DB4-43AF-B6D4-CE5D479C68D2}">
      <dsp:nvSpPr>
        <dsp:cNvPr id="0" name=""/>
        <dsp:cNvSpPr/>
      </dsp:nvSpPr>
      <dsp:spPr>
        <a:xfrm>
          <a:off x="168448" y="1792742"/>
          <a:ext cx="364268" cy="3642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4BA2A-864C-4F6D-920A-4BA4103817A4}">
      <dsp:nvSpPr>
        <dsp:cNvPr id="0" name=""/>
        <dsp:cNvSpPr/>
      </dsp:nvSpPr>
      <dsp:spPr>
        <a:xfrm>
          <a:off x="799190" y="1660852"/>
          <a:ext cx="1480403" cy="628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DRAFT Workplan </a:t>
          </a:r>
          <a:endParaRPr lang="en-US" sz="1700" kern="1200"/>
        </a:p>
      </dsp:txBody>
      <dsp:txXfrm>
        <a:off x="799190" y="1660852"/>
        <a:ext cx="1480403" cy="628049"/>
      </dsp:txXfrm>
    </dsp:sp>
    <dsp:sp modelId="{5669FA90-D8E7-4744-99AF-4630C2F369BD}">
      <dsp:nvSpPr>
        <dsp:cNvPr id="0" name=""/>
        <dsp:cNvSpPr/>
      </dsp:nvSpPr>
      <dsp:spPr>
        <a:xfrm>
          <a:off x="2537542" y="1660852"/>
          <a:ext cx="628049" cy="62804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CD72D-8A48-4DA4-900B-9F64182B709C}">
      <dsp:nvSpPr>
        <dsp:cNvPr id="0" name=""/>
        <dsp:cNvSpPr/>
      </dsp:nvSpPr>
      <dsp:spPr>
        <a:xfrm>
          <a:off x="2669433" y="1792742"/>
          <a:ext cx="364268" cy="36426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0318F6-BBAC-444A-8674-E75FC057A238}">
      <dsp:nvSpPr>
        <dsp:cNvPr id="0" name=""/>
        <dsp:cNvSpPr/>
      </dsp:nvSpPr>
      <dsp:spPr>
        <a:xfrm>
          <a:off x="3300174" y="1660852"/>
          <a:ext cx="1480403" cy="628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Timing and Budget </a:t>
          </a:r>
          <a:endParaRPr lang="en-US" sz="1700" kern="1200"/>
        </a:p>
      </dsp:txBody>
      <dsp:txXfrm>
        <a:off x="3300174" y="1660852"/>
        <a:ext cx="1480403" cy="6280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7912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15" tIns="92815" rIns="92815" bIns="9281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aa1f274201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aa1f274201_0_136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364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c6a53adc09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c6a53adc09_0_17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AG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c6a53adc09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c6a53adc09_0_29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AG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c6a53adc09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c6a53adc09_0_51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AG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aa1f274201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aa1f274201_0_154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AG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aa1f274201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aa1f274201_0_198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2497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aa1f274201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aa1f274201_0_198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6243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aa1f274201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aa1f274201_0_198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6195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aa1f274201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aa1f274201_0_198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AG</a:t>
            </a: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aa1f274201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aa1f274201_0_136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8374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c6a53adc0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c6a53adc09_0_8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1467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c6a53adc0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c6a53adc09_0_8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855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c6a53adc0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c6a53adc09_0_8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9455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c6a53adc0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c6a53adc09_0_8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2899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aa1f274201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aa1f274201_0_136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9723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aa1f274201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aa1f274201_0_136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AG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aa1f27420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aa1f274201_0_91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AG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c6a53adc0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c6a53adc09_0_8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2815" tIns="92815" rIns="92815" bIns="92815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AG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B9371-58E9-6548-B076-718FC5894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5AA08D-F6DE-094E-A1FC-7F7C487511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6F1C3-2392-2E4E-B496-C2E8F4A2F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3720-97EE-6840-ADB5-126A2CA5F1AC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7244D-6849-F34C-9A64-EFE28856B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D6C87-9D29-A54B-8C29-331C71CCB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34575241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0040-BFDA-A542-83A4-1182AEF66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FF79E9-65E4-E441-8AAD-81DC7178D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F179D-7BD5-FC49-8B72-29B5D3547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3720-97EE-6840-ADB5-126A2CA5F1AC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DD4A2-0F29-6948-9149-41138178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0F0DC-99CB-864E-9EB7-CA1D8F98C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11527899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49E539-0B62-1346-AD14-924073C70A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101DAE-7837-4C46-8B85-5D75DC919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56FE1-B427-104A-95DB-6C315047A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3720-97EE-6840-ADB5-126A2CA5F1AC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5B0E8-269D-C549-968C-B910C561E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DC173-4050-E84B-B040-1173D096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79013682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2593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AC7B1-9262-DD4E-ADEC-EED99493F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A64E8-5E06-3346-94CE-140ABF725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0B5DC-9CEC-4C4A-A3C6-5438DDD2B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3720-97EE-6840-ADB5-126A2CA5F1AC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6CA89-6813-1B4D-8B90-DF7F33F21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37FB8-50BB-5541-B855-ECEDB8B2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48859626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DD8B0-35EB-4B49-83AC-BBE205A0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321DD-DA76-CD44-9F36-3FFF342FB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177ED-19DE-1A4F-AD62-DE80A059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3720-97EE-6840-ADB5-126A2CA5F1AC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A9424-FE12-E348-9C9A-D7CA9EC5E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1DC82-7C99-FF4D-BDFF-7F65D66B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59503185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B8D42-80A8-A746-A1AC-CE4ACC2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DC0CC-44F2-324A-84F8-3667128904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F59BC9-8B36-4348-A6FF-9F2F44DAA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666DFC-2619-3845-B428-6A4C0439F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3720-97EE-6840-ADB5-126A2CA5F1AC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AE29A-97A3-0A48-BFDF-05629FEEB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31595-1A9D-604F-9F7A-798B4CF30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88753481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C146B-34E8-BC45-BC5A-E8C8DF18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FD42B-6B26-6B48-A7E0-E26B8CD2C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8784A-476C-F044-805A-9CC5B94B2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34D732-75A6-5F42-9B5D-6EF62CF422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17C3A-10A4-5F40-B679-3C769741B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2983E4-92C5-D445-9470-03F862F13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3720-97EE-6840-ADB5-126A2CA5F1AC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F8A41A-39DA-5A44-BD60-B63F6F255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585C1E-5987-A74F-AAF8-6B3F0D7BF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51298953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D095-4BBB-EF45-8DB3-3F4B5EECF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632C1B-29AE-A24A-801F-F4681C28E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3720-97EE-6840-ADB5-126A2CA5F1AC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8E36CF-94D0-1848-9916-9855FDAD8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B196E9-BF3E-0241-B4E0-F6C6F8AFE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74600789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4E861E-C171-AA4D-A04D-96156CC38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3720-97EE-6840-ADB5-126A2CA5F1AC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49F994-ED4C-3D46-8BCC-7A468BB1D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5888E-7B6C-3741-999B-3DF13017D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985050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79B02-D2F9-9440-8F06-A4A86A589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42B59-1849-4E44-8FCD-A4B8F2DF2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C8DE33-C59A-BA48-AB20-9D58D06FD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FAB33-9B8B-CD47-8852-9093A6EB9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3720-97EE-6840-ADB5-126A2CA5F1AC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E8E9F-93B0-574F-B257-598ABAEC4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D0FE4-200F-6042-91EF-DB28772A8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27443851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1FB5B-A3AC-1D49-B75E-384AAB54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E2F51D-366B-7949-9D63-EAB953BAD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13963B-BAA8-A84A-8300-382F03BEF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F9A4C-7A97-D044-8C24-D84F8F03F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3720-97EE-6840-ADB5-126A2CA5F1AC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5FBDE7-6819-1342-8AE7-EC53CC41A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1C82C-64F2-604B-8514-0D3BDE269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6966163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DE498-A2B8-6D4B-A49C-0D8AD767E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3EC72-F177-3D49-BD44-E6F9AD8C8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0EA0B-C7B3-6A4D-8F09-0C4D5993B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C3720-97EE-6840-ADB5-126A2CA5F1AC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C88FF-5180-EC4B-8139-7050640A0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5C746-772C-DD4C-B838-932510E8E5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450455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/>
        </p:nvSpPr>
        <p:spPr>
          <a:xfrm>
            <a:off x="3910934" y="471948"/>
            <a:ext cx="4817137" cy="396220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92500"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  <a:sym typeface="Work Sans Regular"/>
            </a:endParaRP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  <a:sym typeface="Work Sans Regular"/>
            </a:endParaRP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Work Sans Regular"/>
              </a:rPr>
              <a:t>City of Newark</a:t>
            </a: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Work Sans Regular"/>
              </a:rPr>
              <a:t>Affordable Housing Work Plan</a:t>
            </a: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>
                <a:latin typeface="+mj-lt"/>
                <a:ea typeface="+mj-ea"/>
                <a:cs typeface="+mj-cs"/>
                <a:sym typeface="Work Sans Regular"/>
              </a:rPr>
              <a:t>May 13, 2021</a:t>
            </a: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  <a:sym typeface="Work Sans Regular"/>
            </a:endParaRP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dirty="0">
              <a:latin typeface="+mj-lt"/>
              <a:ea typeface="+mj-ea"/>
              <a:cs typeface="+mj-cs"/>
              <a:sym typeface="Work Sans Regular"/>
            </a:endParaRP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  <a:sym typeface="Work Sans Regular"/>
            </a:endParaRP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Work Sans Regular"/>
              </a:rPr>
              <a:t>Steven Turner, Community Development Director</a:t>
            </a: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latin typeface="+mj-lt"/>
                <a:ea typeface="+mj-ea"/>
                <a:cs typeface="+mj-cs"/>
                <a:sym typeface="Work Sans Regular"/>
              </a:rPr>
              <a:t>Paul Peninger, Baird and Driskell Community Planning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  <a:sym typeface="Work Sans Regular"/>
            </a:endParaRP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700" b="1" kern="1200" dirty="0">
              <a:solidFill>
                <a:schemeClr val="tx1"/>
              </a:solidFill>
              <a:latin typeface="+mj-lt"/>
              <a:ea typeface="+mj-ea"/>
              <a:cs typeface="+mj-cs"/>
              <a:sym typeface="Arvo"/>
            </a:endParaRPr>
          </a:p>
        </p:txBody>
      </p:sp>
      <p:sp>
        <p:nvSpPr>
          <p:cNvPr id="70" name="Google Shape;70;p17"/>
          <p:cNvSpPr/>
          <p:nvPr/>
        </p:nvSpPr>
        <p:spPr>
          <a:xfrm>
            <a:off x="7779313" y="45490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17"/>
          <p:cNvSpPr/>
          <p:nvPr/>
        </p:nvSpPr>
        <p:spPr>
          <a:xfrm>
            <a:off x="8234238" y="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73;p17"/>
          <p:cNvSpPr/>
          <p:nvPr/>
        </p:nvSpPr>
        <p:spPr>
          <a:xfrm>
            <a:off x="698150" y="556950"/>
            <a:ext cx="2669100" cy="3877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8" y="1001028"/>
            <a:ext cx="2315835" cy="298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62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/>
        </p:nvSpPr>
        <p:spPr>
          <a:xfrm flipH="1">
            <a:off x="5029200" y="3428750"/>
            <a:ext cx="30357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7" name="Google Shape;97;p20"/>
          <p:cNvSpPr/>
          <p:nvPr/>
        </p:nvSpPr>
        <p:spPr>
          <a:xfrm>
            <a:off x="7779313" y="45490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p20"/>
          <p:cNvSpPr/>
          <p:nvPr/>
        </p:nvSpPr>
        <p:spPr>
          <a:xfrm>
            <a:off x="8234238" y="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0"/>
          <p:cNvSpPr txBox="1"/>
          <p:nvPr/>
        </p:nvSpPr>
        <p:spPr>
          <a:xfrm>
            <a:off x="512700" y="606225"/>
            <a:ext cx="6676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>
                <a:solidFill>
                  <a:srgbClr val="011627"/>
                </a:solidFill>
                <a:latin typeface="Work Sans"/>
                <a:ea typeface="Work Sans"/>
                <a:cs typeface="Work Sans"/>
                <a:sym typeface="Work Sans"/>
              </a:rPr>
              <a:t>Priority Housing Types</a:t>
            </a:r>
            <a:endParaRPr sz="3300" b="1"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0" name="Google Shape;100;p20"/>
          <p:cNvSpPr txBox="1"/>
          <p:nvPr/>
        </p:nvSpPr>
        <p:spPr>
          <a:xfrm>
            <a:off x="529050" y="1180950"/>
            <a:ext cx="8085900" cy="27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" sz="2000" dirty="0">
                <a:latin typeface="Work Sans"/>
                <a:ea typeface="Work Sans"/>
                <a:cs typeface="Work Sans"/>
                <a:sym typeface="Work Sans"/>
              </a:rPr>
              <a:t>“We need all types of housing, but in the right places” </a:t>
            </a:r>
          </a:p>
          <a:p>
            <a:pPr marL="1016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</a:pPr>
            <a:endParaRPr lang="en" sz="2000" dirty="0">
              <a:latin typeface="Work Sans"/>
              <a:ea typeface="Work Sans"/>
              <a:cs typeface="Work Sans"/>
              <a:sym typeface="Work Sans"/>
            </a:endParaRPr>
          </a:p>
          <a:p>
            <a:pPr marL="4445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/>
                <a:ea typeface="Work Sans"/>
                <a:cs typeface="Work Sans"/>
                <a:sym typeface="Work Sans"/>
              </a:rPr>
              <a:t>R</a:t>
            </a:r>
            <a:r>
              <a:rPr lang="en" sz="2000" dirty="0">
                <a:latin typeface="Work Sans"/>
                <a:ea typeface="Work Sans"/>
                <a:cs typeface="Work Sans"/>
                <a:sym typeface="Work Sans"/>
              </a:rPr>
              <a:t>ental Apartments (medium- to hi</a:t>
            </a:r>
            <a:r>
              <a:rPr lang="en-US" sz="2000" dirty="0">
                <a:latin typeface="Work Sans"/>
                <a:ea typeface="Work Sans"/>
                <a:cs typeface="Work Sans"/>
                <a:sym typeface="Work Sans"/>
              </a:rPr>
              <a:t>gh</a:t>
            </a:r>
            <a:r>
              <a:rPr lang="en" sz="2000" dirty="0">
                <a:latin typeface="Work Sans"/>
                <a:ea typeface="Work Sans"/>
                <a:cs typeface="Work Sans"/>
                <a:sym typeface="Work Sans"/>
              </a:rPr>
              <a:t>-density in select areas)</a:t>
            </a:r>
          </a:p>
          <a:p>
            <a:pPr marL="101600" lvl="0" algn="l" rtl="0">
              <a:spcBef>
                <a:spcPts val="0"/>
              </a:spcBef>
              <a:spcAft>
                <a:spcPts val="0"/>
              </a:spcAft>
              <a:buSzPct val="100000"/>
            </a:pPr>
            <a:endParaRPr lang="en" sz="1200" dirty="0">
              <a:latin typeface="Work Sans"/>
              <a:ea typeface="Work Sans"/>
              <a:cs typeface="Work Sans"/>
              <a:sym typeface="Work Sans"/>
            </a:endParaRPr>
          </a:p>
          <a:p>
            <a:pPr marL="4445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000" dirty="0">
                <a:latin typeface="Work Sans"/>
                <a:ea typeface="Work Sans"/>
                <a:cs typeface="Work Sans"/>
                <a:sym typeface="Work Sans"/>
              </a:rPr>
              <a:t>Condominiums and townhomes (including for first-time homebuyers)</a:t>
            </a:r>
          </a:p>
          <a:p>
            <a:pPr marL="101600" lvl="0" algn="l" rtl="0">
              <a:spcBef>
                <a:spcPts val="0"/>
              </a:spcBef>
              <a:spcAft>
                <a:spcPts val="0"/>
              </a:spcAft>
              <a:buSzPct val="100000"/>
            </a:pPr>
            <a:endParaRPr lang="en" sz="1200" dirty="0">
              <a:latin typeface="Work Sans"/>
              <a:ea typeface="Work Sans"/>
              <a:cs typeface="Work Sans"/>
              <a:sym typeface="Work Sans"/>
            </a:endParaRPr>
          </a:p>
          <a:p>
            <a:pPr marL="444500" lvl="0" indent="-342900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/>
                <a:ea typeface="Work Sans"/>
                <a:cs typeface="Work Sans"/>
                <a:sym typeface="Work Sans"/>
              </a:rPr>
              <a:t>Missing middle housing types (duplexes, four-plexes, etc).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/>
        </p:nvSpPr>
        <p:spPr>
          <a:xfrm flipH="1">
            <a:off x="5029200" y="3428750"/>
            <a:ext cx="30357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6" name="Google Shape;106;p21"/>
          <p:cNvSpPr/>
          <p:nvPr/>
        </p:nvSpPr>
        <p:spPr>
          <a:xfrm>
            <a:off x="7779313" y="45490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7;p21"/>
          <p:cNvSpPr/>
          <p:nvPr/>
        </p:nvSpPr>
        <p:spPr>
          <a:xfrm>
            <a:off x="8234238" y="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21"/>
          <p:cNvSpPr txBox="1"/>
          <p:nvPr/>
        </p:nvSpPr>
        <p:spPr>
          <a:xfrm>
            <a:off x="512700" y="606225"/>
            <a:ext cx="6676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>
                <a:solidFill>
                  <a:srgbClr val="011627"/>
                </a:solidFill>
                <a:latin typeface="Work Sans"/>
                <a:ea typeface="Work Sans"/>
                <a:cs typeface="Work Sans"/>
                <a:sym typeface="Work Sans"/>
              </a:rPr>
              <a:t>Priority Housing Programs</a:t>
            </a:r>
            <a:endParaRPr sz="3300" b="1"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09" name="Google Shape;109;p21"/>
          <p:cNvSpPr txBox="1"/>
          <p:nvPr/>
        </p:nvSpPr>
        <p:spPr>
          <a:xfrm>
            <a:off x="512700" y="1296950"/>
            <a:ext cx="8085900" cy="27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44500" lvl="0" indent="-342900" algn="l" rtl="0"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/>
                <a:ea typeface="Work Sans"/>
                <a:cs typeface="Work Sans"/>
                <a:sym typeface="Work Sans"/>
              </a:rPr>
              <a:t>Design Inclusionary Housing Ordinance</a:t>
            </a:r>
          </a:p>
          <a:p>
            <a:pPr marL="101600" lvl="0" algn="l" rtl="0">
              <a:spcBef>
                <a:spcPts val="0"/>
              </a:spcBef>
              <a:spcAft>
                <a:spcPts val="0"/>
              </a:spcAft>
              <a:buSzPts val="2000"/>
            </a:pPr>
            <a:endParaRPr lang="en-US" sz="1200" dirty="0">
              <a:latin typeface="Work Sans"/>
              <a:ea typeface="Work Sans"/>
              <a:cs typeface="Work Sans"/>
              <a:sym typeface="Work Sans"/>
            </a:endParaRPr>
          </a:p>
          <a:p>
            <a:pPr marL="444500" lvl="0" indent="-342900" algn="l" rtl="0"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/>
                <a:ea typeface="Work Sans"/>
                <a:cs typeface="Work Sans"/>
                <a:sym typeface="Work Sans"/>
              </a:rPr>
              <a:t>Partner with affordable housing developers to develop affordable rental housing (Issue </a:t>
            </a:r>
            <a:r>
              <a:rPr lang="en-US" sz="2000" dirty="0" err="1">
                <a:latin typeface="Work Sans"/>
                <a:ea typeface="Work Sans"/>
                <a:cs typeface="Work Sans"/>
                <a:sym typeface="Work Sans"/>
              </a:rPr>
              <a:t>NOFA</a:t>
            </a:r>
            <a:r>
              <a:rPr lang="en-US" sz="2000" dirty="0">
                <a:latin typeface="Work Sans"/>
                <a:ea typeface="Work Sans"/>
                <a:cs typeface="Work Sans"/>
                <a:sym typeface="Work Sans"/>
              </a:rPr>
              <a:t>)</a:t>
            </a:r>
          </a:p>
          <a:p>
            <a:pPr marL="101600" lvl="0" algn="l" rtl="0">
              <a:spcBef>
                <a:spcPts val="0"/>
              </a:spcBef>
              <a:spcAft>
                <a:spcPts val="0"/>
              </a:spcAft>
              <a:buSzPts val="2000"/>
            </a:pPr>
            <a:endParaRPr lang="en-US" sz="1200" dirty="0">
              <a:latin typeface="Work Sans"/>
              <a:ea typeface="Work Sans"/>
              <a:cs typeface="Work Sans"/>
              <a:sym typeface="Work Sans"/>
            </a:endParaRPr>
          </a:p>
          <a:p>
            <a:pPr marL="444500" lvl="0" indent="-342900" algn="l" rtl="0"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/>
                <a:ea typeface="Work Sans"/>
                <a:cs typeface="Work Sans"/>
                <a:sym typeface="Work Sans"/>
              </a:rPr>
              <a:t>Acquire sites, potentially with other local organizations</a:t>
            </a:r>
          </a:p>
          <a:p>
            <a:pPr marL="101600" lvl="0" algn="l" rtl="0">
              <a:spcBef>
                <a:spcPts val="0"/>
              </a:spcBef>
              <a:spcAft>
                <a:spcPts val="0"/>
              </a:spcAft>
              <a:buSzPts val="2000"/>
            </a:pPr>
            <a:endParaRPr lang="en-US" sz="1200" dirty="0">
              <a:latin typeface="Work Sans"/>
              <a:ea typeface="Work Sans"/>
              <a:cs typeface="Work Sans"/>
              <a:sym typeface="Work Sans"/>
            </a:endParaRPr>
          </a:p>
          <a:p>
            <a:pPr marL="444500" lvl="0" indent="-342900" algn="l" rtl="0"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/>
                <a:ea typeface="Work Sans"/>
                <a:cs typeface="Work Sans"/>
                <a:sym typeface="Work Sans"/>
              </a:rPr>
              <a:t>Create affordable homeownership program</a:t>
            </a:r>
          </a:p>
          <a:p>
            <a:pPr marL="101600" lvl="0" algn="l" rtl="0">
              <a:spcBef>
                <a:spcPts val="0"/>
              </a:spcBef>
              <a:spcAft>
                <a:spcPts val="0"/>
              </a:spcAft>
              <a:buSzPts val="2000"/>
            </a:pPr>
            <a:endParaRPr lang="en-US" sz="1200" dirty="0">
              <a:latin typeface="Work Sans"/>
              <a:ea typeface="Work Sans"/>
              <a:cs typeface="Work Sans"/>
              <a:sym typeface="Work Sans"/>
            </a:endParaRPr>
          </a:p>
          <a:p>
            <a:pPr marL="444500" lvl="0" indent="-342900" algn="l" rtl="0">
              <a:spcBef>
                <a:spcPts val="0"/>
              </a:spcBef>
              <a:spcAft>
                <a:spcPts val="0"/>
              </a:spcAft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/>
                <a:ea typeface="Work Sans"/>
                <a:cs typeface="Work Sans"/>
                <a:sym typeface="Work Sans"/>
              </a:rPr>
              <a:t>Local Preference Ordinance </a:t>
            </a:r>
            <a:endParaRPr sz="2000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 txBox="1"/>
          <p:nvPr/>
        </p:nvSpPr>
        <p:spPr>
          <a:xfrm flipH="1">
            <a:off x="5029200" y="3428750"/>
            <a:ext cx="30357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3" name="Google Shape;203;p32"/>
          <p:cNvSpPr txBox="1"/>
          <p:nvPr/>
        </p:nvSpPr>
        <p:spPr>
          <a:xfrm>
            <a:off x="3251225" y="2178000"/>
            <a:ext cx="5843100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 dirty="0">
                <a:solidFill>
                  <a:schemeClr val="dk1"/>
                </a:solidFill>
                <a:latin typeface="Work Sans Regular"/>
                <a:ea typeface="Work Sans Regular"/>
                <a:cs typeface="Work Sans Regular"/>
                <a:sym typeface="Work Sans Regular"/>
              </a:rPr>
              <a:t>Implementation</a:t>
            </a:r>
            <a:endParaRPr sz="4900" b="1" dirty="0">
              <a:solidFill>
                <a:srgbClr val="7198A9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04" name="Google Shape;204;p32"/>
          <p:cNvSpPr/>
          <p:nvPr/>
        </p:nvSpPr>
        <p:spPr>
          <a:xfrm>
            <a:off x="7779313" y="45490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5" name="Google Shape;205;p32"/>
          <p:cNvSpPr/>
          <p:nvPr/>
        </p:nvSpPr>
        <p:spPr>
          <a:xfrm>
            <a:off x="8234238" y="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6" name="Google Shape;20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075" y="1464632"/>
            <a:ext cx="2214242" cy="2214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/>
          <p:nvPr/>
        </p:nvSpPr>
        <p:spPr>
          <a:xfrm flipH="1">
            <a:off x="5029200" y="3428750"/>
            <a:ext cx="30357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60" name="Google Shape;160;p27"/>
          <p:cNvSpPr/>
          <p:nvPr/>
        </p:nvSpPr>
        <p:spPr>
          <a:xfrm>
            <a:off x="7779313" y="45490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1" name="Google Shape;161;p27"/>
          <p:cNvSpPr/>
          <p:nvPr/>
        </p:nvSpPr>
        <p:spPr>
          <a:xfrm>
            <a:off x="8234238" y="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p27"/>
          <p:cNvSpPr txBox="1"/>
          <p:nvPr/>
        </p:nvSpPr>
        <p:spPr>
          <a:xfrm>
            <a:off x="512700" y="606225"/>
            <a:ext cx="6676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>
                <a:solidFill>
                  <a:srgbClr val="011627"/>
                </a:solidFill>
                <a:latin typeface="Work Sans"/>
                <a:ea typeface="Work Sans"/>
                <a:cs typeface="Work Sans"/>
                <a:sym typeface="Work Sans"/>
              </a:rPr>
              <a:t>2021-2022 Priorities </a:t>
            </a:r>
            <a:endParaRPr sz="3300" b="1"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63" name="Google Shape;163;p27"/>
          <p:cNvSpPr txBox="1"/>
          <p:nvPr/>
        </p:nvSpPr>
        <p:spPr>
          <a:xfrm>
            <a:off x="512700" y="1296950"/>
            <a:ext cx="8027796" cy="3320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445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/>
                <a:ea typeface="Work Sans"/>
                <a:cs typeface="Work Sans"/>
                <a:sym typeface="Work Sans"/>
              </a:rPr>
              <a:t>Initiate Housing Element Update Process</a:t>
            </a:r>
          </a:p>
          <a:p>
            <a:pPr marL="4445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/>
                <a:ea typeface="Work Sans"/>
                <a:cs typeface="Work Sans"/>
                <a:sym typeface="Work Sans"/>
              </a:rPr>
              <a:t>Inclusionary Housing Program </a:t>
            </a:r>
          </a:p>
          <a:p>
            <a:pPr marL="901700" lvl="1" indent="-342900">
              <a:lnSpc>
                <a:spcPct val="115000"/>
              </a:lnSpc>
              <a:buClr>
                <a:srgbClr val="000000"/>
              </a:buClr>
              <a:buSzPts val="2000"/>
              <a:buFont typeface="Wingdings" panose="05000000000000000000" pitchFamily="2" charset="2"/>
              <a:buChar char="Ø"/>
            </a:pPr>
            <a:r>
              <a:rPr lang="en-US" sz="2000" dirty="0">
                <a:latin typeface="Work Sans"/>
                <a:ea typeface="Work Sans"/>
                <a:cs typeface="Work Sans"/>
                <a:sym typeface="Work Sans"/>
              </a:rPr>
              <a:t>RFP</a:t>
            </a:r>
          </a:p>
          <a:p>
            <a:pPr marL="901700" lvl="1" indent="-342900">
              <a:lnSpc>
                <a:spcPct val="115000"/>
              </a:lnSpc>
              <a:buClr>
                <a:srgbClr val="000000"/>
              </a:buClr>
              <a:buSzPts val="2000"/>
              <a:buFont typeface="Wingdings" panose="05000000000000000000" pitchFamily="2" charset="2"/>
              <a:buChar char="Ø"/>
            </a:pPr>
            <a:r>
              <a:rPr lang="en-US" sz="2000" dirty="0">
                <a:latin typeface="Work Sans"/>
                <a:ea typeface="Work Sans"/>
                <a:cs typeface="Work Sans"/>
                <a:sym typeface="Work Sans"/>
              </a:rPr>
              <a:t>Community/stakeholder engagement</a:t>
            </a:r>
          </a:p>
          <a:p>
            <a:pPr marL="901700" lvl="1" indent="-342900">
              <a:lnSpc>
                <a:spcPct val="115000"/>
              </a:lnSpc>
              <a:buClr>
                <a:srgbClr val="000000"/>
              </a:buClr>
              <a:buSzPts val="2000"/>
              <a:buFont typeface="Wingdings" panose="05000000000000000000" pitchFamily="2" charset="2"/>
              <a:buChar char="Ø"/>
            </a:pPr>
            <a:r>
              <a:rPr lang="en-US" sz="2000" dirty="0">
                <a:latin typeface="Work Sans"/>
                <a:ea typeface="Work Sans"/>
                <a:cs typeface="Work Sans"/>
                <a:sym typeface="Work Sans"/>
              </a:rPr>
              <a:t>Test policies and incentives </a:t>
            </a:r>
          </a:p>
          <a:p>
            <a:pPr marL="901700" lvl="1" indent="-342900">
              <a:lnSpc>
                <a:spcPct val="115000"/>
              </a:lnSpc>
              <a:buClr>
                <a:srgbClr val="000000"/>
              </a:buClr>
              <a:buSzPts val="2000"/>
              <a:buFont typeface="Wingdings" panose="05000000000000000000" pitchFamily="2" charset="2"/>
              <a:buChar char="Ø"/>
            </a:pPr>
            <a:r>
              <a:rPr lang="en-US" sz="2000" dirty="0">
                <a:latin typeface="Work Sans"/>
                <a:ea typeface="Work Sans"/>
                <a:cs typeface="Work Sans"/>
                <a:sym typeface="Work Sans"/>
              </a:rPr>
              <a:t>Implement program </a:t>
            </a:r>
            <a:endParaRPr sz="2000" dirty="0">
              <a:latin typeface="Work Sans"/>
              <a:ea typeface="Work Sans"/>
              <a:cs typeface="Work Sans"/>
              <a:sym typeface="Work Sans"/>
            </a:endParaRPr>
          </a:p>
          <a:p>
            <a:pPr marL="444500" indent="-342900">
              <a:lnSpc>
                <a:spcPct val="115000"/>
              </a:lnSpc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Affordable Housing Developer NOFA and/or sites acquisition program</a:t>
            </a:r>
          </a:p>
          <a:p>
            <a:pPr marL="4445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Affordable Homeownership Program </a:t>
            </a:r>
            <a:endParaRPr sz="2000"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4445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Local preferences ordinance </a:t>
            </a: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"/>
              <a:buChar char="●"/>
            </a:pPr>
            <a:endParaRPr lang="en" sz="2000"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/>
        </p:nvSpPr>
        <p:spPr>
          <a:xfrm flipH="1">
            <a:off x="5029200" y="3428750"/>
            <a:ext cx="30357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69" name="Google Shape;169;p28"/>
          <p:cNvSpPr/>
          <p:nvPr/>
        </p:nvSpPr>
        <p:spPr>
          <a:xfrm>
            <a:off x="7779313" y="45490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0" name="Google Shape;170;p28"/>
          <p:cNvSpPr/>
          <p:nvPr/>
        </p:nvSpPr>
        <p:spPr>
          <a:xfrm>
            <a:off x="8234238" y="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28"/>
          <p:cNvSpPr txBox="1"/>
          <p:nvPr/>
        </p:nvSpPr>
        <p:spPr>
          <a:xfrm>
            <a:off x="558102" y="174923"/>
            <a:ext cx="6676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011627"/>
                </a:solidFill>
                <a:latin typeface="Work Sans"/>
                <a:ea typeface="Work Sans"/>
                <a:cs typeface="Work Sans"/>
                <a:sym typeface="Work Sans"/>
              </a:rPr>
              <a:t>Affordable Housing Workplan Overall Schedule</a:t>
            </a:r>
            <a:endParaRPr sz="3200" b="1"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72" name="Google Shape;172;p28"/>
          <p:cNvSpPr txBox="1"/>
          <p:nvPr/>
        </p:nvSpPr>
        <p:spPr>
          <a:xfrm>
            <a:off x="343200" y="1296950"/>
            <a:ext cx="7721700" cy="27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" name="Google Shape;163;p27">
            <a:extLst>
              <a:ext uri="{FF2B5EF4-FFF2-40B4-BE49-F238E27FC236}">
                <a16:creationId xmlns:a16="http://schemas.microsoft.com/office/drawing/2014/main" id="{E4839E2C-C76A-934A-9540-7B166BAA18AA}"/>
              </a:ext>
            </a:extLst>
          </p:cNvPr>
          <p:cNvSpPr txBox="1"/>
          <p:nvPr/>
        </p:nvSpPr>
        <p:spPr>
          <a:xfrm>
            <a:off x="558102" y="1296950"/>
            <a:ext cx="8027796" cy="3320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000" b="1" dirty="0">
                <a:latin typeface="Work Sans"/>
                <a:ea typeface="Work Sans"/>
                <a:cs typeface="Work Sans"/>
                <a:sym typeface="Work Sans"/>
              </a:rPr>
              <a:t>1) Workplan (April – May, 2021)</a:t>
            </a:r>
          </a:p>
          <a:p>
            <a:pPr marL="4445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/>
                <a:ea typeface="Work Sans"/>
                <a:cs typeface="Work Sans"/>
                <a:sym typeface="Work Sans"/>
              </a:rPr>
              <a:t>Key stakeholder interviews and draft workplan, April 2021</a:t>
            </a:r>
          </a:p>
          <a:p>
            <a:pPr marL="444500" lvl="3" indent="-342900">
              <a:lnSpc>
                <a:spcPct val="115000"/>
              </a:lnSpc>
              <a:buSzPts val="20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Finalize Workplan and Present to Council for approval, May 13, 2021</a:t>
            </a:r>
          </a:p>
          <a:p>
            <a:pPr marL="101600" lvl="3">
              <a:lnSpc>
                <a:spcPct val="115000"/>
              </a:lnSpc>
              <a:buSzPts val="2000"/>
            </a:pPr>
            <a:r>
              <a:rPr lang="en" sz="20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2) Housing Element (May 2021 – January 2023) </a:t>
            </a:r>
          </a:p>
          <a:p>
            <a:pPr marL="444500" lvl="3" indent="-342900">
              <a:lnSpc>
                <a:spcPct val="115000"/>
              </a:lnSpc>
              <a:buSzPts val="20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Issue RFP for Housing Element Consultant, May 2021</a:t>
            </a:r>
          </a:p>
          <a:p>
            <a:pPr marL="444500" lvl="3" indent="-342900">
              <a:lnSpc>
                <a:spcPct val="115000"/>
              </a:lnSpc>
              <a:buSzPts val="20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Interviews and Selection Process, June 2021 </a:t>
            </a:r>
          </a:p>
          <a:p>
            <a:pPr marL="444500" lvl="3" indent="-342900">
              <a:lnSpc>
                <a:spcPct val="115000"/>
              </a:lnSpc>
              <a:buSzPts val="2000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Housing Element Update, Fall 2021- December, 2022</a:t>
            </a:r>
          </a:p>
          <a:p>
            <a:pPr marL="1016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n" sz="2000"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493646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/>
        </p:nvSpPr>
        <p:spPr>
          <a:xfrm flipH="1">
            <a:off x="5029200" y="3428750"/>
            <a:ext cx="30357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69" name="Google Shape;169;p28"/>
          <p:cNvSpPr/>
          <p:nvPr/>
        </p:nvSpPr>
        <p:spPr>
          <a:xfrm>
            <a:off x="7779313" y="45490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0" name="Google Shape;170;p28"/>
          <p:cNvSpPr/>
          <p:nvPr/>
        </p:nvSpPr>
        <p:spPr>
          <a:xfrm>
            <a:off x="8234238" y="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28"/>
          <p:cNvSpPr txBox="1"/>
          <p:nvPr/>
        </p:nvSpPr>
        <p:spPr>
          <a:xfrm>
            <a:off x="558102" y="174923"/>
            <a:ext cx="6676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011627"/>
                </a:solidFill>
                <a:latin typeface="Work Sans"/>
                <a:ea typeface="Work Sans"/>
                <a:cs typeface="Work Sans"/>
                <a:sym typeface="Work Sans"/>
              </a:rPr>
              <a:t>Affordable Housing Workplan Overall Schedule</a:t>
            </a:r>
            <a:endParaRPr sz="3200" b="1"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72" name="Google Shape;172;p28"/>
          <p:cNvSpPr txBox="1"/>
          <p:nvPr/>
        </p:nvSpPr>
        <p:spPr>
          <a:xfrm>
            <a:off x="343200" y="1296950"/>
            <a:ext cx="7721700" cy="27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" name="Google Shape;163;p27">
            <a:extLst>
              <a:ext uri="{FF2B5EF4-FFF2-40B4-BE49-F238E27FC236}">
                <a16:creationId xmlns:a16="http://schemas.microsoft.com/office/drawing/2014/main" id="{E4839E2C-C76A-934A-9540-7B166BAA18AA}"/>
              </a:ext>
            </a:extLst>
          </p:cNvPr>
          <p:cNvSpPr txBox="1"/>
          <p:nvPr/>
        </p:nvSpPr>
        <p:spPr>
          <a:xfrm>
            <a:off x="558102" y="1296950"/>
            <a:ext cx="8027796" cy="3320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en-US" sz="2000" b="1" dirty="0">
                <a:latin typeface="Work Sans"/>
                <a:ea typeface="Work Sans"/>
                <a:cs typeface="Work Sans"/>
                <a:sym typeface="Work Sans"/>
              </a:rPr>
              <a:t>3) Implement Workplan</a:t>
            </a:r>
          </a:p>
          <a:p>
            <a:pPr marL="4445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/>
                <a:ea typeface="Work Sans"/>
                <a:cs typeface="Work Sans"/>
                <a:sym typeface="Work Sans"/>
              </a:rPr>
              <a:t>Inclusionary Housing Feasibility Study and Ordinance, Summer- Fall 2021</a:t>
            </a:r>
          </a:p>
          <a:p>
            <a:pPr marL="4445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/>
                <a:ea typeface="Work Sans"/>
                <a:cs typeface="Work Sans"/>
                <a:sym typeface="Work Sans"/>
              </a:rPr>
              <a:t>Initial Affordable Housing Trust Fund NOFA, Fall 2021</a:t>
            </a:r>
          </a:p>
          <a:p>
            <a:pPr marL="4445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/>
                <a:ea typeface="Work Sans"/>
                <a:cs typeface="Work Sans"/>
                <a:sym typeface="Work Sans"/>
              </a:rPr>
              <a:t>Design Public Sites Development Strategy/RFP Process, Fall-Winter 2021</a:t>
            </a:r>
          </a:p>
          <a:p>
            <a:pPr marL="4445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/>
                <a:ea typeface="Work Sans"/>
                <a:cs typeface="Work Sans"/>
                <a:sym typeface="Work Sans"/>
              </a:rPr>
              <a:t>Local Preferences Ordinance Development, Summer-Fall 2021</a:t>
            </a:r>
          </a:p>
          <a:p>
            <a:pPr marL="4445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/>
                <a:ea typeface="Work Sans"/>
                <a:cs typeface="Work Sans"/>
                <a:sym typeface="Work Sans"/>
              </a:rPr>
              <a:t>Affordable Homeownership Program, Early 2022 </a:t>
            </a:r>
          </a:p>
          <a:p>
            <a:pPr marL="4445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endParaRPr lang="en-US" sz="2000" dirty="0">
              <a:latin typeface="Work Sans"/>
              <a:ea typeface="Work Sans"/>
              <a:cs typeface="Work Sans"/>
              <a:sym typeface="Work Sans"/>
            </a:endParaRPr>
          </a:p>
          <a:p>
            <a:pPr marL="1016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sz="2000" b="1" dirty="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endParaRPr lang="en" sz="2000" b="1"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336582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/>
        </p:nvSpPr>
        <p:spPr>
          <a:xfrm flipH="1">
            <a:off x="5029200" y="3428750"/>
            <a:ext cx="30357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69" name="Google Shape;169;p28"/>
          <p:cNvSpPr/>
          <p:nvPr/>
        </p:nvSpPr>
        <p:spPr>
          <a:xfrm>
            <a:off x="7779313" y="45490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0" name="Google Shape;170;p28"/>
          <p:cNvSpPr/>
          <p:nvPr/>
        </p:nvSpPr>
        <p:spPr>
          <a:xfrm>
            <a:off x="8234238" y="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28"/>
          <p:cNvSpPr txBox="1"/>
          <p:nvPr/>
        </p:nvSpPr>
        <p:spPr>
          <a:xfrm>
            <a:off x="582168" y="236022"/>
            <a:ext cx="6676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>
                <a:solidFill>
                  <a:srgbClr val="011627"/>
                </a:solidFill>
                <a:latin typeface="Work Sans"/>
                <a:ea typeface="Work Sans"/>
                <a:cs typeface="Work Sans"/>
                <a:sym typeface="Work Sans"/>
              </a:rPr>
              <a:t>Detailed Budget and Schedule (pg</a:t>
            </a:r>
            <a:endParaRPr sz="3300" b="1"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72" name="Google Shape;172;p28"/>
          <p:cNvSpPr txBox="1"/>
          <p:nvPr/>
        </p:nvSpPr>
        <p:spPr>
          <a:xfrm>
            <a:off x="512700" y="1296950"/>
            <a:ext cx="7721700" cy="27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E42AF12-F121-1B4D-A74E-CB669860B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93266"/>
              </p:ext>
            </p:extLst>
          </p:nvPr>
        </p:nvGraphicFramePr>
        <p:xfrm>
          <a:off x="633500" y="909707"/>
          <a:ext cx="7574280" cy="3939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3570">
                  <a:extLst>
                    <a:ext uri="{9D8B030D-6E8A-4147-A177-3AD203B41FA5}">
                      <a16:colId xmlns:a16="http://schemas.microsoft.com/office/drawing/2014/main" val="3673639193"/>
                    </a:ext>
                  </a:extLst>
                </a:gridCol>
                <a:gridCol w="1893570">
                  <a:extLst>
                    <a:ext uri="{9D8B030D-6E8A-4147-A177-3AD203B41FA5}">
                      <a16:colId xmlns:a16="http://schemas.microsoft.com/office/drawing/2014/main" val="2747112016"/>
                    </a:ext>
                  </a:extLst>
                </a:gridCol>
                <a:gridCol w="1893570">
                  <a:extLst>
                    <a:ext uri="{9D8B030D-6E8A-4147-A177-3AD203B41FA5}">
                      <a16:colId xmlns:a16="http://schemas.microsoft.com/office/drawing/2014/main" val="3624084338"/>
                    </a:ext>
                  </a:extLst>
                </a:gridCol>
                <a:gridCol w="1893570">
                  <a:extLst>
                    <a:ext uri="{9D8B030D-6E8A-4147-A177-3AD203B41FA5}">
                      <a16:colId xmlns:a16="http://schemas.microsoft.com/office/drawing/2014/main" val="3871156835"/>
                    </a:ext>
                  </a:extLst>
                </a:gridCol>
              </a:tblGrid>
              <a:tr h="446934">
                <a:tc>
                  <a:txBody>
                    <a:bodyPr/>
                    <a:lstStyle/>
                    <a:p>
                      <a:r>
                        <a:rPr lang="en-US" dirty="0"/>
                        <a:t>Activity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Budget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Schedule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Products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804372"/>
                  </a:ext>
                </a:extLst>
              </a:tr>
              <a:tr h="932311">
                <a:tc>
                  <a:txBody>
                    <a:bodyPr/>
                    <a:lstStyle/>
                    <a:p>
                      <a:r>
                        <a:rPr lang="en-US" b="1" dirty="0"/>
                        <a:t>Housing Element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$150K-$200K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5/21-12/22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RFP – B+D and City Staff </a:t>
                      </a:r>
                    </a:p>
                    <a:p>
                      <a:r>
                        <a:rPr lang="en-US" dirty="0"/>
                        <a:t>Housing Element Update  - Consultant 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656036"/>
                  </a:ext>
                </a:extLst>
              </a:tr>
              <a:tr h="2328768">
                <a:tc>
                  <a:txBody>
                    <a:bodyPr/>
                    <a:lstStyle/>
                    <a:p>
                      <a:r>
                        <a:rPr lang="en-US" b="1" dirty="0"/>
                        <a:t>Update IH Program – Nexus Study and Feasibility Analysis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$75K-$100K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Fall,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RFP – B+D and City Staff</a:t>
                      </a:r>
                    </a:p>
                    <a:p>
                      <a:r>
                        <a:rPr lang="en-US" dirty="0"/>
                        <a:t>Stakeholder Outreach Strategy –B+D and CITY Staff</a:t>
                      </a:r>
                    </a:p>
                    <a:p>
                      <a:r>
                        <a:rPr lang="en-US" dirty="0"/>
                        <a:t>Final Report and Recommendations – Consultant TBD</a:t>
                      </a:r>
                    </a:p>
                    <a:p>
                      <a:r>
                        <a:rPr lang="en-US" dirty="0"/>
                        <a:t>Updated Ordinance – Consultant, Staff + Attorney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159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7888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/>
        </p:nvSpPr>
        <p:spPr>
          <a:xfrm flipH="1">
            <a:off x="5029200" y="3428750"/>
            <a:ext cx="30357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69" name="Google Shape;169;p28"/>
          <p:cNvSpPr/>
          <p:nvPr/>
        </p:nvSpPr>
        <p:spPr>
          <a:xfrm>
            <a:off x="7779313" y="45490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0" name="Google Shape;170;p28"/>
          <p:cNvSpPr/>
          <p:nvPr/>
        </p:nvSpPr>
        <p:spPr>
          <a:xfrm>
            <a:off x="8234238" y="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1" name="Google Shape;171;p28"/>
          <p:cNvSpPr txBox="1"/>
          <p:nvPr/>
        </p:nvSpPr>
        <p:spPr>
          <a:xfrm>
            <a:off x="582168" y="171565"/>
            <a:ext cx="6676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>
                <a:solidFill>
                  <a:srgbClr val="011627"/>
                </a:solidFill>
                <a:latin typeface="Work Sans"/>
                <a:ea typeface="Work Sans"/>
                <a:cs typeface="Work Sans"/>
                <a:sym typeface="Work Sans"/>
              </a:rPr>
              <a:t>Detailed Budget and Schedule (pg</a:t>
            </a:r>
            <a:endParaRPr sz="3300" b="1"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72" name="Google Shape;172;p28"/>
          <p:cNvSpPr txBox="1"/>
          <p:nvPr/>
        </p:nvSpPr>
        <p:spPr>
          <a:xfrm>
            <a:off x="512700" y="1296950"/>
            <a:ext cx="7721700" cy="27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6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E42AF12-F121-1B4D-A74E-CB669860B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925617"/>
              </p:ext>
            </p:extLst>
          </p:nvPr>
        </p:nvGraphicFramePr>
        <p:xfrm>
          <a:off x="582167" y="839751"/>
          <a:ext cx="7721700" cy="4290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425">
                  <a:extLst>
                    <a:ext uri="{9D8B030D-6E8A-4147-A177-3AD203B41FA5}">
                      <a16:colId xmlns:a16="http://schemas.microsoft.com/office/drawing/2014/main" val="3673639193"/>
                    </a:ext>
                  </a:extLst>
                </a:gridCol>
                <a:gridCol w="1930425">
                  <a:extLst>
                    <a:ext uri="{9D8B030D-6E8A-4147-A177-3AD203B41FA5}">
                      <a16:colId xmlns:a16="http://schemas.microsoft.com/office/drawing/2014/main" val="2747112016"/>
                    </a:ext>
                  </a:extLst>
                </a:gridCol>
                <a:gridCol w="1930425">
                  <a:extLst>
                    <a:ext uri="{9D8B030D-6E8A-4147-A177-3AD203B41FA5}">
                      <a16:colId xmlns:a16="http://schemas.microsoft.com/office/drawing/2014/main" val="3624084338"/>
                    </a:ext>
                  </a:extLst>
                </a:gridCol>
                <a:gridCol w="1930425">
                  <a:extLst>
                    <a:ext uri="{9D8B030D-6E8A-4147-A177-3AD203B41FA5}">
                      <a16:colId xmlns:a16="http://schemas.microsoft.com/office/drawing/2014/main" val="3871156835"/>
                    </a:ext>
                  </a:extLst>
                </a:gridCol>
              </a:tblGrid>
              <a:tr h="521068">
                <a:tc>
                  <a:txBody>
                    <a:bodyPr/>
                    <a:lstStyle/>
                    <a:p>
                      <a:r>
                        <a:rPr lang="en-US" dirty="0"/>
                        <a:t>Activity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Budget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Schedule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Products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804372"/>
                  </a:ext>
                </a:extLst>
              </a:tr>
              <a:tr h="820642">
                <a:tc>
                  <a:txBody>
                    <a:bodyPr/>
                    <a:lstStyle/>
                    <a:p>
                      <a:r>
                        <a:rPr lang="en-US" b="1" dirty="0"/>
                        <a:t>Affordable Housing NOFA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40%</a:t>
                      </a:r>
                      <a:r>
                        <a:rPr lang="en-US" baseline="0" dirty="0"/>
                        <a:t> of Fund balance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Fall,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Develop and administer NOFA– B+D, City Staff and City Attorney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656036"/>
                  </a:ext>
                </a:extLst>
              </a:tr>
              <a:tr h="1005287">
                <a:tc>
                  <a:txBody>
                    <a:bodyPr/>
                    <a:lstStyle/>
                    <a:p>
                      <a:r>
                        <a:rPr lang="en-US" b="1" dirty="0"/>
                        <a:t>Sites Acquisition  Strategy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40%</a:t>
                      </a:r>
                      <a:r>
                        <a:rPr lang="en-US" baseline="0" dirty="0"/>
                        <a:t> of Fund balance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Fall-Winter,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Develop Strategy – B+D, City Staff and City Attorney 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159089"/>
                  </a:ext>
                </a:extLst>
              </a:tr>
              <a:tr h="820642">
                <a:tc>
                  <a:txBody>
                    <a:bodyPr/>
                    <a:lstStyle/>
                    <a:p>
                      <a:r>
                        <a:rPr lang="en-US" b="1" dirty="0"/>
                        <a:t>Local Preferences Policy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Summer-Fall,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Create and Adopt Policy - B+D, City Staff and City Attorney 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806998"/>
                  </a:ext>
                </a:extLst>
              </a:tr>
              <a:tr h="589107">
                <a:tc>
                  <a:txBody>
                    <a:bodyPr/>
                    <a:lstStyle/>
                    <a:p>
                      <a:r>
                        <a:rPr lang="en-US" b="1" dirty="0"/>
                        <a:t>Design Affordable Ownership Program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$50K + Annual Budget Allocation,</a:t>
                      </a:r>
                      <a:r>
                        <a:rPr lang="en-US" baseline="0" dirty="0"/>
                        <a:t> 5% of Fund balance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First Quarter,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Create and Adopt Program - B+D, City Staff and City Attorney 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03403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/>
        </p:nvSpPr>
        <p:spPr>
          <a:xfrm>
            <a:off x="3910934" y="471948"/>
            <a:ext cx="4817137" cy="396220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92500" lnSpcReduction="10000"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  <a:sym typeface="Work Sans Regular"/>
            </a:endParaRPr>
          </a:p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Work Sans Regular"/>
              </a:rPr>
              <a:t>Thank you!</a:t>
            </a: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dirty="0">
              <a:latin typeface="+mj-lt"/>
              <a:ea typeface="+mj-ea"/>
              <a:cs typeface="+mj-cs"/>
              <a:sym typeface="Work Sans Regular"/>
            </a:endParaRP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Work Sans Regular"/>
              </a:rPr>
              <a:t>City of Newark</a:t>
            </a: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Work Sans Regular"/>
              </a:rPr>
              <a:t>Affordable Housing Work Plan</a:t>
            </a: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>
                <a:latin typeface="+mj-lt"/>
                <a:ea typeface="+mj-ea"/>
                <a:cs typeface="+mj-cs"/>
                <a:sym typeface="Work Sans Regular"/>
              </a:rPr>
              <a:t>May 13, 2021</a:t>
            </a: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  <a:sym typeface="Work Sans Regular"/>
            </a:endParaRP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dirty="0">
              <a:latin typeface="+mj-lt"/>
              <a:ea typeface="+mj-ea"/>
              <a:cs typeface="+mj-cs"/>
              <a:sym typeface="Work Sans Regular"/>
            </a:endParaRP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  <a:sym typeface="Work Sans Regular"/>
            </a:endParaRP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Work Sans Regular"/>
              </a:rPr>
              <a:t>Steven Turner, Community Development Director</a:t>
            </a: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latin typeface="+mj-lt"/>
                <a:ea typeface="+mj-ea"/>
                <a:cs typeface="+mj-cs"/>
                <a:sym typeface="Work Sans Regular"/>
              </a:rPr>
              <a:t>Paul Peninger, Baird and Driskell Community Planning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  <a:sym typeface="Work Sans Regular"/>
            </a:endParaRP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700" b="1" kern="1200" dirty="0">
              <a:solidFill>
                <a:schemeClr val="tx1"/>
              </a:solidFill>
              <a:latin typeface="+mj-lt"/>
              <a:ea typeface="+mj-ea"/>
              <a:cs typeface="+mj-cs"/>
              <a:sym typeface="Arvo"/>
            </a:endParaRPr>
          </a:p>
        </p:txBody>
      </p:sp>
      <p:sp>
        <p:nvSpPr>
          <p:cNvPr id="70" name="Google Shape;70;p17"/>
          <p:cNvSpPr/>
          <p:nvPr/>
        </p:nvSpPr>
        <p:spPr>
          <a:xfrm>
            <a:off x="7779313" y="45490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17"/>
          <p:cNvSpPr/>
          <p:nvPr/>
        </p:nvSpPr>
        <p:spPr>
          <a:xfrm>
            <a:off x="8234238" y="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73;p17"/>
          <p:cNvSpPr/>
          <p:nvPr/>
        </p:nvSpPr>
        <p:spPr>
          <a:xfrm>
            <a:off x="698150" y="556950"/>
            <a:ext cx="2669100" cy="3877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8" y="1001028"/>
            <a:ext cx="2315835" cy="298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11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/>
          <p:nvPr/>
        </p:nvSpPr>
        <p:spPr>
          <a:xfrm flipH="1">
            <a:off x="5029200" y="3428750"/>
            <a:ext cx="30357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8" name="Google Shape;88;p19"/>
          <p:cNvSpPr/>
          <p:nvPr/>
        </p:nvSpPr>
        <p:spPr>
          <a:xfrm>
            <a:off x="7779313" y="45490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19"/>
          <p:cNvSpPr/>
          <p:nvPr/>
        </p:nvSpPr>
        <p:spPr>
          <a:xfrm>
            <a:off x="8234238" y="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19"/>
          <p:cNvSpPr txBox="1"/>
          <p:nvPr/>
        </p:nvSpPr>
        <p:spPr>
          <a:xfrm>
            <a:off x="512700" y="606225"/>
            <a:ext cx="6676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>
                <a:solidFill>
                  <a:srgbClr val="011627"/>
                </a:solidFill>
                <a:latin typeface="Work Sans"/>
                <a:ea typeface="Work Sans"/>
                <a:cs typeface="Work Sans"/>
                <a:sym typeface="Work Sans"/>
              </a:rPr>
              <a:t>Background: Housing Element</a:t>
            </a:r>
            <a:endParaRPr sz="3300" b="1"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" name="Google Shape;100;p20">
            <a:extLst>
              <a:ext uri="{FF2B5EF4-FFF2-40B4-BE49-F238E27FC236}">
                <a16:creationId xmlns:a16="http://schemas.microsoft.com/office/drawing/2014/main" id="{F8E9E2A1-32E0-6D4C-A9C8-F54CD1B67D48}"/>
              </a:ext>
            </a:extLst>
          </p:cNvPr>
          <p:cNvSpPr txBox="1"/>
          <p:nvPr/>
        </p:nvSpPr>
        <p:spPr>
          <a:xfrm>
            <a:off x="503463" y="1296950"/>
            <a:ext cx="7176122" cy="27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Housing Element of the General Plan</a:t>
            </a:r>
          </a:p>
          <a:p>
            <a:pPr marL="285750" lvl="0" indent="-28575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Updated and adopted in 2015 for the 2015-2023 “fifth cycle” planning period</a:t>
            </a:r>
          </a:p>
          <a:p>
            <a:pPr marL="285750" lvl="0" indent="-28575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Sets forth goals, policies, programs, and actions for addressing the community’s housing needs across income levels and household types</a:t>
            </a:r>
          </a:p>
          <a:p>
            <a:pPr marL="285750" lvl="0" indent="-28575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Newark will soon begin the process of updating the Housing Element for the 2023-2031 “sixth cycle” planning period </a:t>
            </a:r>
            <a:endParaRPr sz="16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531448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/>
          <p:nvPr/>
        </p:nvSpPr>
        <p:spPr>
          <a:xfrm flipH="1">
            <a:off x="5029200" y="3428750"/>
            <a:ext cx="30357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8" name="Google Shape;88;p19"/>
          <p:cNvSpPr/>
          <p:nvPr/>
        </p:nvSpPr>
        <p:spPr>
          <a:xfrm>
            <a:off x="7779313" y="45490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19"/>
          <p:cNvSpPr/>
          <p:nvPr/>
        </p:nvSpPr>
        <p:spPr>
          <a:xfrm>
            <a:off x="8234238" y="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19"/>
          <p:cNvSpPr txBox="1"/>
          <p:nvPr/>
        </p:nvSpPr>
        <p:spPr>
          <a:xfrm>
            <a:off x="512700" y="606225"/>
            <a:ext cx="6676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>
                <a:solidFill>
                  <a:srgbClr val="011627"/>
                </a:solidFill>
                <a:latin typeface="Work Sans"/>
                <a:ea typeface="Work Sans"/>
                <a:cs typeface="Work Sans"/>
                <a:sym typeface="Work Sans"/>
              </a:rPr>
              <a:t>Background: RHNA</a:t>
            </a:r>
            <a:endParaRPr sz="3300" b="1"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" name="Google Shape;100;p20">
            <a:extLst>
              <a:ext uri="{FF2B5EF4-FFF2-40B4-BE49-F238E27FC236}">
                <a16:creationId xmlns:a16="http://schemas.microsoft.com/office/drawing/2014/main" id="{F8E9E2A1-32E0-6D4C-A9C8-F54CD1B67D48}"/>
              </a:ext>
            </a:extLst>
          </p:cNvPr>
          <p:cNvSpPr txBox="1"/>
          <p:nvPr/>
        </p:nvSpPr>
        <p:spPr>
          <a:xfrm>
            <a:off x="503463" y="1296950"/>
            <a:ext cx="7176122" cy="27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Work Sans Regular"/>
              </a:rPr>
              <a:t>2015-2023 Housing Element, containing the “fifth cycle” Regional Housing Needs Assessment (RHNA)</a:t>
            </a:r>
          </a:p>
          <a:p>
            <a:pPr lvl="0">
              <a:spcBef>
                <a:spcPct val="0"/>
              </a:spcBef>
              <a:spcAft>
                <a:spcPts val="600"/>
              </a:spcAft>
            </a:pPr>
            <a:endParaRPr sz="16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311423"/>
              </p:ext>
            </p:extLst>
          </p:nvPr>
        </p:nvGraphicFramePr>
        <p:xfrm>
          <a:off x="1093200" y="2087348"/>
          <a:ext cx="6096000" cy="2682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54342564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2368698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64679990"/>
                    </a:ext>
                  </a:extLst>
                </a:gridCol>
              </a:tblGrid>
              <a:tr h="300284">
                <a:tc>
                  <a:txBody>
                    <a:bodyPr/>
                    <a:lstStyle/>
                    <a:p>
                      <a:r>
                        <a:rPr lang="en-US" dirty="0"/>
                        <a:t>Income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RHNA</a:t>
                      </a:r>
                      <a:r>
                        <a:rPr lang="en-US" baseline="0" dirty="0"/>
                        <a:t> units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Production 2015-2020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569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Very-low Income </a:t>
                      </a:r>
                    </a:p>
                    <a:p>
                      <a:r>
                        <a:rPr lang="en-US" dirty="0"/>
                        <a:t>(up</a:t>
                      </a:r>
                      <a:r>
                        <a:rPr lang="en-US" baseline="0" dirty="0"/>
                        <a:t> to 50% AMI)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397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Low-Income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(51-80% AMI)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512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Moderate</a:t>
                      </a:r>
                      <a:r>
                        <a:rPr lang="en-US" baseline="0" dirty="0"/>
                        <a:t> Income</a:t>
                      </a:r>
                    </a:p>
                    <a:p>
                      <a:r>
                        <a:rPr lang="en-US" baseline="0" dirty="0"/>
                        <a:t>(81-120% AMI)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493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Above Moderate Income</a:t>
                      </a:r>
                    </a:p>
                    <a:p>
                      <a:r>
                        <a:rPr lang="en-US" dirty="0"/>
                        <a:t>(greater</a:t>
                      </a:r>
                      <a:r>
                        <a:rPr lang="en-US" baseline="0" dirty="0"/>
                        <a:t> than 120%)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724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1,078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1,098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7264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41200" y="4731458"/>
            <a:ext cx="31902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Source: City of Newark 2020 Annual Progress Report</a:t>
            </a:r>
          </a:p>
        </p:txBody>
      </p:sp>
    </p:spTree>
    <p:extLst>
      <p:ext uri="{BB962C8B-B14F-4D97-AF65-F5344CB8AC3E}">
        <p14:creationId xmlns:p14="http://schemas.microsoft.com/office/powerpoint/2010/main" val="2452708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/>
          <p:nvPr/>
        </p:nvSpPr>
        <p:spPr>
          <a:xfrm flipH="1">
            <a:off x="5029200" y="3428750"/>
            <a:ext cx="30357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8" name="Google Shape;88;p19"/>
          <p:cNvSpPr/>
          <p:nvPr/>
        </p:nvSpPr>
        <p:spPr>
          <a:xfrm>
            <a:off x="7779313" y="45490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19"/>
          <p:cNvSpPr/>
          <p:nvPr/>
        </p:nvSpPr>
        <p:spPr>
          <a:xfrm>
            <a:off x="8234238" y="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19"/>
          <p:cNvSpPr txBox="1"/>
          <p:nvPr/>
        </p:nvSpPr>
        <p:spPr>
          <a:xfrm>
            <a:off x="503463" y="617394"/>
            <a:ext cx="6676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>
                <a:solidFill>
                  <a:srgbClr val="011627"/>
                </a:solidFill>
                <a:latin typeface="Work Sans"/>
                <a:ea typeface="Work Sans"/>
                <a:cs typeface="Work Sans"/>
                <a:sym typeface="Work Sans"/>
              </a:rPr>
              <a:t>Background: RHNA</a:t>
            </a:r>
            <a:endParaRPr sz="3300" b="1"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" name="Google Shape;100;p20">
            <a:extLst>
              <a:ext uri="{FF2B5EF4-FFF2-40B4-BE49-F238E27FC236}">
                <a16:creationId xmlns:a16="http://schemas.microsoft.com/office/drawing/2014/main" id="{F8E9E2A1-32E0-6D4C-A9C8-F54CD1B67D48}"/>
              </a:ext>
            </a:extLst>
          </p:cNvPr>
          <p:cNvSpPr txBox="1"/>
          <p:nvPr/>
        </p:nvSpPr>
        <p:spPr>
          <a:xfrm>
            <a:off x="503463" y="1296950"/>
            <a:ext cx="7176122" cy="27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Work Sans Regular"/>
              </a:rPr>
              <a:t>2023-2031 Housing Element, containing the “sixth cycle” Regional Housing Needs Assessment</a:t>
            </a:r>
          </a:p>
          <a:p>
            <a:pPr lvl="0">
              <a:spcBef>
                <a:spcPct val="0"/>
              </a:spcBef>
              <a:spcAft>
                <a:spcPts val="600"/>
              </a:spcAft>
            </a:pPr>
            <a:endParaRPr sz="16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761192"/>
              </p:ext>
            </p:extLst>
          </p:nvPr>
        </p:nvGraphicFramePr>
        <p:xfrm>
          <a:off x="2059524" y="2148163"/>
          <a:ext cx="4064000" cy="2679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54342564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236869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Income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RHNA</a:t>
                      </a:r>
                      <a:r>
                        <a:rPr lang="en-US" baseline="0" dirty="0"/>
                        <a:t> units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569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Very-low Income </a:t>
                      </a:r>
                    </a:p>
                    <a:p>
                      <a:r>
                        <a:rPr lang="en-US" dirty="0"/>
                        <a:t>(up</a:t>
                      </a:r>
                      <a:r>
                        <a:rPr lang="en-US" baseline="0" dirty="0"/>
                        <a:t> to 50% AMI)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397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Low-Income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(51-80% AMI)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512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Moderate</a:t>
                      </a:r>
                      <a:r>
                        <a:rPr lang="en-US" baseline="0" dirty="0"/>
                        <a:t> Income</a:t>
                      </a:r>
                    </a:p>
                    <a:p>
                      <a:r>
                        <a:rPr lang="en-US" baseline="0" dirty="0"/>
                        <a:t>(81-120% AMI)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493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Above Moderate Income</a:t>
                      </a:r>
                    </a:p>
                    <a:p>
                      <a:r>
                        <a:rPr lang="en-US" dirty="0"/>
                        <a:t>(greater</a:t>
                      </a:r>
                      <a:r>
                        <a:rPr lang="en-US" baseline="0" dirty="0"/>
                        <a:t> than 120%)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724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1,874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726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4579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/>
          <p:nvPr/>
        </p:nvSpPr>
        <p:spPr>
          <a:xfrm flipH="1">
            <a:off x="5029200" y="3428750"/>
            <a:ext cx="30357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8" name="Google Shape;88;p19"/>
          <p:cNvSpPr/>
          <p:nvPr/>
        </p:nvSpPr>
        <p:spPr>
          <a:xfrm>
            <a:off x="7779313" y="45490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19"/>
          <p:cNvSpPr/>
          <p:nvPr/>
        </p:nvSpPr>
        <p:spPr>
          <a:xfrm>
            <a:off x="8234238" y="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19"/>
          <p:cNvSpPr txBox="1"/>
          <p:nvPr/>
        </p:nvSpPr>
        <p:spPr>
          <a:xfrm>
            <a:off x="512700" y="606225"/>
            <a:ext cx="6676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>
                <a:solidFill>
                  <a:srgbClr val="011627"/>
                </a:solidFill>
                <a:latin typeface="Work Sans"/>
                <a:ea typeface="Work Sans"/>
                <a:cs typeface="Work Sans"/>
                <a:sym typeface="Work Sans"/>
              </a:rPr>
              <a:t>Background</a:t>
            </a:r>
            <a:endParaRPr sz="3300" b="1"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" name="Google Shape;100;p20">
            <a:extLst>
              <a:ext uri="{FF2B5EF4-FFF2-40B4-BE49-F238E27FC236}">
                <a16:creationId xmlns:a16="http://schemas.microsoft.com/office/drawing/2014/main" id="{F8E9E2A1-32E0-6D4C-A9C8-F54CD1B67D48}"/>
              </a:ext>
            </a:extLst>
          </p:cNvPr>
          <p:cNvSpPr txBox="1"/>
          <p:nvPr/>
        </p:nvSpPr>
        <p:spPr>
          <a:xfrm>
            <a:off x="503463" y="1296950"/>
            <a:ext cx="7176122" cy="27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Work Sans Regular"/>
              </a:rPr>
              <a:t>Housing Impact Fee</a:t>
            </a:r>
          </a:p>
          <a:p>
            <a:pPr lvl="0">
              <a:spcBef>
                <a:spcPct val="0"/>
              </a:spcBef>
              <a:spcAft>
                <a:spcPts val="600"/>
              </a:spcAft>
            </a:pPr>
            <a:endParaRPr lang="en-US" sz="2000" dirty="0">
              <a:sym typeface="Work Sans Regular"/>
            </a:endParaRP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ym typeface="Work Sans Regular"/>
              </a:rPr>
              <a:t>Intended to mitigate housing impacts as a result of development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ym typeface="Work Sans Regular"/>
              </a:rPr>
              <a:t>$21.52 per sqft for the first 1,000 sqft, $8.62 per sqft &gt;1,000 square feet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ym typeface="Work Sans Regular"/>
              </a:rPr>
              <a:t>Payment due prior to issuance of building permits</a:t>
            </a:r>
          </a:p>
          <a:p>
            <a:pPr marL="800100" lvl="1" indent="-3429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ym typeface="Work Sans Regular"/>
              </a:rPr>
              <a:t>As of May 2021- Approximately $31M collected</a:t>
            </a:r>
          </a:p>
          <a:p>
            <a:pPr lvl="0">
              <a:spcBef>
                <a:spcPct val="0"/>
              </a:spcBef>
              <a:spcAft>
                <a:spcPts val="600"/>
              </a:spcAft>
            </a:pPr>
            <a:endParaRPr sz="16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396670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/>
        </p:nvSpPr>
        <p:spPr>
          <a:xfrm>
            <a:off x="3910934" y="471948"/>
            <a:ext cx="4817137" cy="396220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  <a:sym typeface="Work Sans Regular"/>
            </a:endParaRP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  <a:sym typeface="Work Sans Regular"/>
            </a:endParaRP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Work Sans Regular"/>
              </a:rPr>
              <a:t>City of Newark</a:t>
            </a: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Work Sans Regular"/>
              </a:rPr>
              <a:t>Affordable Housing Work Plan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  <a:sym typeface="Work Sans Regular"/>
            </a:endParaRP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dirty="0">
              <a:latin typeface="+mj-lt"/>
              <a:ea typeface="+mj-ea"/>
              <a:cs typeface="+mj-cs"/>
              <a:sym typeface="Work Sans Regular"/>
            </a:endParaRP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latin typeface="+mj-lt"/>
                <a:ea typeface="+mj-ea"/>
                <a:cs typeface="+mj-cs"/>
                <a:sym typeface="Work Sans Regular"/>
              </a:rPr>
              <a:t>Paul Peninger, Baird and Driskell Community Planning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  <a:sym typeface="Work Sans Regular"/>
            </a:endParaRPr>
          </a:p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700" b="1" kern="1200" dirty="0">
              <a:solidFill>
                <a:schemeClr val="tx1"/>
              </a:solidFill>
              <a:latin typeface="+mj-lt"/>
              <a:ea typeface="+mj-ea"/>
              <a:cs typeface="+mj-cs"/>
              <a:sym typeface="Arvo"/>
            </a:endParaRPr>
          </a:p>
        </p:txBody>
      </p:sp>
      <p:sp>
        <p:nvSpPr>
          <p:cNvPr id="70" name="Google Shape;70;p17"/>
          <p:cNvSpPr/>
          <p:nvPr/>
        </p:nvSpPr>
        <p:spPr>
          <a:xfrm>
            <a:off x="7779313" y="45490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17"/>
          <p:cNvSpPr/>
          <p:nvPr/>
        </p:nvSpPr>
        <p:spPr>
          <a:xfrm>
            <a:off x="8234238" y="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73;p17"/>
          <p:cNvSpPr/>
          <p:nvPr/>
        </p:nvSpPr>
        <p:spPr>
          <a:xfrm>
            <a:off x="698150" y="556950"/>
            <a:ext cx="2669100" cy="3877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8" y="1001028"/>
            <a:ext cx="2315835" cy="298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48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/>
        </p:nvSpPr>
        <p:spPr>
          <a:xfrm>
            <a:off x="3910934" y="471949"/>
            <a:ext cx="4817137" cy="125745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Work Sans Regular"/>
              </a:rPr>
              <a:t>Affordable Housing Workplan</a:t>
            </a:r>
            <a:endParaRPr lang="en-US" sz="3700" b="1" kern="1200" dirty="0">
              <a:solidFill>
                <a:schemeClr val="tx1"/>
              </a:solidFill>
              <a:latin typeface="+mj-lt"/>
              <a:ea typeface="+mj-ea"/>
              <a:cs typeface="+mj-cs"/>
              <a:sym typeface="Arvo"/>
            </a:endParaRPr>
          </a:p>
        </p:txBody>
      </p:sp>
      <p:sp>
        <p:nvSpPr>
          <p:cNvPr id="68" name="Google Shape;68;p17"/>
          <p:cNvSpPr txBox="1"/>
          <p:nvPr/>
        </p:nvSpPr>
        <p:spPr>
          <a:xfrm flipH="1">
            <a:off x="5029200" y="3428750"/>
            <a:ext cx="30357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0" name="Google Shape;70;p17"/>
          <p:cNvSpPr/>
          <p:nvPr/>
        </p:nvSpPr>
        <p:spPr>
          <a:xfrm>
            <a:off x="7779313" y="45490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17"/>
          <p:cNvSpPr/>
          <p:nvPr/>
        </p:nvSpPr>
        <p:spPr>
          <a:xfrm>
            <a:off x="8234238" y="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73;p17"/>
          <p:cNvSpPr/>
          <p:nvPr/>
        </p:nvSpPr>
        <p:spPr>
          <a:xfrm>
            <a:off x="698150" y="556950"/>
            <a:ext cx="2669100" cy="3877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aphicFrame>
        <p:nvGraphicFramePr>
          <p:cNvPr id="75" name="Google Shape;72;p17">
            <a:extLst>
              <a:ext uri="{FF2B5EF4-FFF2-40B4-BE49-F238E27FC236}">
                <a16:creationId xmlns:a16="http://schemas.microsoft.com/office/drawing/2014/main" id="{F34B7B63-5706-414D-A4EC-1580E640F79E}"/>
              </a:ext>
            </a:extLst>
          </p:cNvPr>
          <p:cNvGraphicFramePr/>
          <p:nvPr/>
        </p:nvGraphicFramePr>
        <p:xfrm>
          <a:off x="3910935" y="1828800"/>
          <a:ext cx="4817136" cy="2839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28" y="1001028"/>
            <a:ext cx="2315835" cy="298904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lowchart: Document 86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631" y="0"/>
            <a:ext cx="2436019" cy="2550319"/>
          </a:xfrm>
          <a:prstGeom prst="flowChartDocument">
            <a:avLst/>
          </a:prstGeom>
          <a:solidFill>
            <a:srgbClr val="384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Google Shape;79;p18"/>
          <p:cNvSpPr txBox="1"/>
          <p:nvPr/>
        </p:nvSpPr>
        <p:spPr>
          <a:xfrm>
            <a:off x="628650" y="128371"/>
            <a:ext cx="2130136" cy="177836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Work Sans Regular"/>
              </a:rPr>
              <a:t>Key Stakeholder Interviews </a:t>
            </a:r>
            <a:endParaRPr lang="en-US" sz="2400" b="1" kern="1200" dirty="0">
              <a:solidFill>
                <a:srgbClr val="FFFFFF"/>
              </a:solidFill>
              <a:latin typeface="+mj-lt"/>
              <a:ea typeface="+mj-ea"/>
              <a:cs typeface="+mj-cs"/>
              <a:sym typeface="Arvo"/>
            </a:endParaRPr>
          </a:p>
        </p:txBody>
      </p:sp>
      <p:pic>
        <p:nvPicPr>
          <p:cNvPr id="82" name="Google Shape;82;p1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819219" y="480060"/>
            <a:ext cx="4184112" cy="4184112"/>
          </a:xfrm>
          <a:prstGeom prst="rect">
            <a:avLst/>
          </a:prstGeom>
          <a:noFill/>
        </p:spPr>
      </p:pic>
      <p:sp>
        <p:nvSpPr>
          <p:cNvPr id="78" name="Google Shape;78;p18"/>
          <p:cNvSpPr txBox="1"/>
          <p:nvPr/>
        </p:nvSpPr>
        <p:spPr>
          <a:xfrm flipH="1">
            <a:off x="5029200" y="3428750"/>
            <a:ext cx="30357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0" name="Google Shape;80;p18"/>
          <p:cNvSpPr/>
          <p:nvPr/>
        </p:nvSpPr>
        <p:spPr>
          <a:xfrm>
            <a:off x="7779313" y="45490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18"/>
          <p:cNvSpPr/>
          <p:nvPr/>
        </p:nvSpPr>
        <p:spPr>
          <a:xfrm>
            <a:off x="8234238" y="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/>
          <p:nvPr/>
        </p:nvSpPr>
        <p:spPr>
          <a:xfrm flipH="1">
            <a:off x="5029200" y="3428750"/>
            <a:ext cx="30357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88" name="Google Shape;88;p19"/>
          <p:cNvSpPr/>
          <p:nvPr/>
        </p:nvSpPr>
        <p:spPr>
          <a:xfrm>
            <a:off x="7779313" y="45490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19"/>
          <p:cNvSpPr/>
          <p:nvPr/>
        </p:nvSpPr>
        <p:spPr>
          <a:xfrm>
            <a:off x="8234238" y="7"/>
            <a:ext cx="4548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19"/>
          <p:cNvSpPr txBox="1"/>
          <p:nvPr/>
        </p:nvSpPr>
        <p:spPr>
          <a:xfrm>
            <a:off x="512700" y="606225"/>
            <a:ext cx="6676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>
                <a:solidFill>
                  <a:srgbClr val="011627"/>
                </a:solidFill>
                <a:latin typeface="Work Sans"/>
                <a:ea typeface="Work Sans"/>
                <a:cs typeface="Work Sans"/>
                <a:sym typeface="Work Sans"/>
              </a:rPr>
              <a:t>Priority Housing Needs </a:t>
            </a:r>
            <a:endParaRPr sz="3300" b="1" dirty="0">
              <a:solidFill>
                <a:srgbClr val="011627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7" name="Google Shape;100;p20">
            <a:extLst>
              <a:ext uri="{FF2B5EF4-FFF2-40B4-BE49-F238E27FC236}">
                <a16:creationId xmlns:a16="http://schemas.microsoft.com/office/drawing/2014/main" id="{F8E9E2A1-32E0-6D4C-A9C8-F54CD1B67D48}"/>
              </a:ext>
            </a:extLst>
          </p:cNvPr>
          <p:cNvSpPr txBox="1"/>
          <p:nvPr/>
        </p:nvSpPr>
        <p:spPr>
          <a:xfrm>
            <a:off x="512700" y="1296950"/>
            <a:ext cx="8085900" cy="27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" sz="2000" dirty="0">
                <a:latin typeface="Work Sans"/>
                <a:ea typeface="Work Sans"/>
                <a:cs typeface="Work Sans"/>
                <a:sym typeface="Work Sans"/>
              </a:rPr>
              <a:t>“Newark needs Housing for all segments of the community”</a:t>
            </a:r>
          </a:p>
          <a:p>
            <a:pPr marL="1016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</a:pPr>
            <a:endParaRPr lang="en" sz="2000" dirty="0">
              <a:latin typeface="Work Sans"/>
              <a:ea typeface="Work Sans"/>
              <a:cs typeface="Work Sans"/>
              <a:sym typeface="Work Sans"/>
            </a:endParaRPr>
          </a:p>
          <a:p>
            <a:pPr marL="4445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000" dirty="0">
                <a:latin typeface="Work Sans"/>
                <a:ea typeface="Work Sans"/>
                <a:cs typeface="Work Sans"/>
                <a:sym typeface="Work Sans"/>
              </a:rPr>
              <a:t>Young families</a:t>
            </a:r>
          </a:p>
          <a:p>
            <a:pPr marL="4445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000" dirty="0">
                <a:latin typeface="Work Sans"/>
                <a:ea typeface="Work Sans"/>
                <a:cs typeface="Work Sans"/>
                <a:sym typeface="Work Sans"/>
              </a:rPr>
              <a:t>Key workers (teachers, first responders, etc.)</a:t>
            </a:r>
          </a:p>
          <a:p>
            <a:pPr marL="4445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000" dirty="0">
                <a:latin typeface="Work Sans"/>
                <a:ea typeface="Work Sans"/>
                <a:cs typeface="Work Sans"/>
                <a:sym typeface="Work Sans"/>
              </a:rPr>
              <a:t>People and families at risk of homelessness</a:t>
            </a:r>
          </a:p>
          <a:p>
            <a:pPr marL="4445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Work Sans"/>
                <a:ea typeface="Work Sans"/>
                <a:cs typeface="Work Sans"/>
                <a:sym typeface="Work Sans"/>
              </a:rPr>
              <a:t>P</a:t>
            </a:r>
            <a:r>
              <a:rPr lang="en" sz="2000" dirty="0">
                <a:latin typeface="Work Sans"/>
                <a:ea typeface="Work Sans"/>
                <a:cs typeface="Work Sans"/>
                <a:sym typeface="Work Sans"/>
              </a:rPr>
              <a:t>eople wi</a:t>
            </a:r>
            <a:r>
              <a:rPr lang="en-US" sz="2000" dirty="0">
                <a:latin typeface="Work Sans"/>
                <a:ea typeface="Work Sans"/>
                <a:cs typeface="Work Sans"/>
                <a:sym typeface="Work Sans"/>
              </a:rPr>
              <a:t>th</a:t>
            </a:r>
            <a:r>
              <a:rPr lang="en" sz="2000" dirty="0">
                <a:latin typeface="Work Sans"/>
                <a:ea typeface="Work Sans"/>
                <a:cs typeface="Work Sans"/>
                <a:sym typeface="Work Sans"/>
              </a:rPr>
              <a:t> disabilities and other special housing needs</a:t>
            </a:r>
          </a:p>
          <a:p>
            <a:pPr marL="4445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en" sz="2000" dirty="0">
                <a:latin typeface="Work Sans"/>
                <a:ea typeface="Work Sans"/>
                <a:cs typeface="Work Sans"/>
                <a:sym typeface="Work Sans"/>
              </a:rPr>
              <a:t>Low-income Seniors</a:t>
            </a:r>
            <a:endParaRPr sz="16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9879</TotalTime>
  <Words>838</Words>
  <Application>Microsoft Office PowerPoint</Application>
  <PresentationFormat>On-screen Show (16:9)</PresentationFormat>
  <Paragraphs>215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Work Sans Regular</vt:lpstr>
      <vt:lpstr>Calibri</vt:lpstr>
      <vt:lpstr>Work Sans</vt:lpstr>
      <vt:lpstr>Arvo</vt:lpstr>
      <vt:lpstr>Proxima Nova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TURNER</dc:creator>
  <cp:lastModifiedBy>SHEILA HARRINGTON</cp:lastModifiedBy>
  <cp:revision>35</cp:revision>
  <cp:lastPrinted>2021-05-13T20:16:01Z</cp:lastPrinted>
  <dcterms:modified xsi:type="dcterms:W3CDTF">2021-05-13T20:16:33Z</dcterms:modified>
</cp:coreProperties>
</file>